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6" r:id="rId3"/>
    <p:sldMasterId id="2147483697" r:id="rId4"/>
    <p:sldMasterId id="2147483709" r:id="rId5"/>
    <p:sldMasterId id="2147483721" r:id="rId6"/>
    <p:sldMasterId id="2147483734" r:id="rId7"/>
    <p:sldMasterId id="2147483747" r:id="rId8"/>
    <p:sldMasterId id="2147483760" r:id="rId9"/>
    <p:sldMasterId id="2147483784" r:id="rId10"/>
    <p:sldMasterId id="2147483796" r:id="rId11"/>
    <p:sldMasterId id="2147483808" r:id="rId12"/>
    <p:sldMasterId id="2147483821" r:id="rId13"/>
    <p:sldMasterId id="2147483833" r:id="rId14"/>
    <p:sldMasterId id="2147483845" r:id="rId15"/>
    <p:sldMasterId id="2147483858" r:id="rId16"/>
  </p:sldMasterIdLst>
  <p:notesMasterIdLst>
    <p:notesMasterId r:id="rId74"/>
  </p:notesMasterIdLst>
  <p:handoutMasterIdLst>
    <p:handoutMasterId r:id="rId75"/>
  </p:handoutMasterIdLst>
  <p:sldIdLst>
    <p:sldId id="256" r:id="rId17"/>
    <p:sldId id="320" r:id="rId18"/>
    <p:sldId id="257" r:id="rId19"/>
    <p:sldId id="258" r:id="rId20"/>
    <p:sldId id="261" r:id="rId21"/>
    <p:sldId id="317" r:id="rId22"/>
    <p:sldId id="262" r:id="rId23"/>
    <p:sldId id="318" r:id="rId24"/>
    <p:sldId id="264" r:id="rId25"/>
    <p:sldId id="263" r:id="rId26"/>
    <p:sldId id="274" r:id="rId27"/>
    <p:sldId id="275" r:id="rId28"/>
    <p:sldId id="276" r:id="rId29"/>
    <p:sldId id="278" r:id="rId30"/>
    <p:sldId id="279" r:id="rId31"/>
    <p:sldId id="281" r:id="rId32"/>
    <p:sldId id="282" r:id="rId33"/>
    <p:sldId id="310" r:id="rId34"/>
    <p:sldId id="283" r:id="rId35"/>
    <p:sldId id="311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312" r:id="rId45"/>
    <p:sldId id="292" r:id="rId46"/>
    <p:sldId id="293" r:id="rId47"/>
    <p:sldId id="259" r:id="rId48"/>
    <p:sldId id="319" r:id="rId49"/>
    <p:sldId id="272" r:id="rId50"/>
    <p:sldId id="297" r:id="rId51"/>
    <p:sldId id="298" r:id="rId52"/>
    <p:sldId id="301" r:id="rId53"/>
    <p:sldId id="304" r:id="rId54"/>
    <p:sldId id="294" r:id="rId55"/>
    <p:sldId id="296" r:id="rId56"/>
    <p:sldId id="314" r:id="rId57"/>
    <p:sldId id="303" r:id="rId58"/>
    <p:sldId id="315" r:id="rId59"/>
    <p:sldId id="266" r:id="rId60"/>
    <p:sldId id="325" r:id="rId61"/>
    <p:sldId id="326" r:id="rId62"/>
    <p:sldId id="260" r:id="rId63"/>
    <p:sldId id="268" r:id="rId64"/>
    <p:sldId id="269" r:id="rId65"/>
    <p:sldId id="329" r:id="rId66"/>
    <p:sldId id="316" r:id="rId67"/>
    <p:sldId id="307" r:id="rId68"/>
    <p:sldId id="305" r:id="rId69"/>
    <p:sldId id="306" r:id="rId70"/>
    <p:sldId id="299" r:id="rId71"/>
    <p:sldId id="273" r:id="rId72"/>
    <p:sldId id="324" r:id="rId7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DFFFF"/>
    <a:srgbClr val="11E5FB"/>
    <a:srgbClr val="FF3300"/>
    <a:srgbClr val="FF9999"/>
    <a:srgbClr val="99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8299" autoAdjust="0"/>
  </p:normalViewPr>
  <p:slideViewPr>
    <p:cSldViewPr snapToGrid="0">
      <p:cViewPr varScale="1">
        <p:scale>
          <a:sx n="107" d="100"/>
          <a:sy n="107" d="100"/>
        </p:scale>
        <p:origin x="17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572"/>
    </p:cViewPr>
  </p:sorterViewPr>
  <p:notesViewPr>
    <p:cSldViewPr snapToGrid="0">
      <p:cViewPr varScale="1">
        <p:scale>
          <a:sx n="103" d="100"/>
          <a:sy n="103" d="100"/>
        </p:scale>
        <p:origin x="15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EB586-10C8-47A1-A388-8FEC4646166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32091-23AD-45B2-AAC8-5FD8F672E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17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0EADD9-5ADD-4793-81C5-5221F27674E9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508478-0025-4FA6-BC7B-2B467DDBE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данной лекции организация мероприятий СП(П) обеспечения будет представлена шире и коснется вопроса противоэпидемической защиты личного состава воинских частей (организаций) и населения в ЧС. Материал лекции представлен в виде слайдов с конкретной информацией, что позволит использовать ее в последующей практической работе НМС воинской части (организации).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20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4511" y="386644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4511" y="3632906"/>
            <a:ext cx="5486400" cy="4246738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санитарно-противоэпидемических (профилактических) мероприятий согласно учению о причинах и условиях развития эпидемического процесса проводится по их направленности на звенья эпидемического процесса и представлена на слайде.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мероприятиям, направленным на источник инфекции при антропонозных заболеваниях относятся: в отношении больного (носителя) - выявление, изоляция, госпитализация, диагностика и лечение (санация); в отношении коллектива – режимно-ограничительные мероприятия.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мероприятиям, направленным на источник инфекции при зоонозных заболеваниях относятся ветеринарно-санитарные мероприятия, которые проводятся в отношении домашних и служебных животных, а также дератизация, которая проводится для уничтожения грызунов.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0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Режимно-ограничительные мероприятия проводятся с целью предупреждения заноса инфекции в воинские части, а также, при появлении инфекционных заболеваний среди личного состава, с целью скорейшей ликвидации возникших эпидемических очагов и предупреждение выноса инфекции из войск. Выделяют следующие виды режимно-ограничительных мероприятий: усиленное медицинское наблюдение, обсервация и карантин.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11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26533" y="4400550"/>
            <a:ext cx="5486400" cy="360045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Усиленное медицинское наблюдение вводится распоряжением начальника медицинской службы воинской части в следующих случаях: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угрозе заноса инфекций в воинскую часть от местного населения и из природных очагов;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признаков ухудшения эпидемиологической ситуации (появление ранее не регистрировавшихся в воинской части, не характерных для данной местности и времени года, нозологических форм, либо превышение уровня спорадической заболеваемости от 3 до 10%).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63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назначением усиленного медицинского наблюдения за личным составом является раннее активное выявление больных, которое осуществляется при: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осмотрах личного состава (утренние осмотры, телесные осмотры перед помывкой,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предрейсовые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осмотры водителей и др.);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опросах жалоб и осмотрах (например, перед приемами пищи);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необходимости, могут проводится медицинские осмотры с термометрией и использоваться лабораторные методы исследования.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02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Обсервация – это комплекс ограничительных и противоэпидемических мероприятий, направленных на локализацию и ликвидацию эпидемического очага в воинской части, недопущение выноса инфекции за ее пределы, а в некоторых случаях – для предотвращения заноса инфекции в часть.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обсервации устанавливается приказом командира воинской части (соединения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04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1267" y="420511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16089" y="3635022"/>
            <a:ext cx="6242755" cy="5050191"/>
          </a:xfrm>
        </p:spPr>
        <p:txBody>
          <a:bodyPr/>
          <a:lstStyle/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Обсервация предполагает наряду с мероприятиями, проводимыми в ходе усиленного медицинского наблюдения, частичное ограничение передвижений и перемещений личного состава как внутри воинской части, так и за ее пределы, развертывание нештатных изоляторов (при необходимости).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перемещений личного состава внутри воинской части предусматривает: временную отмену массовых мероприятий; отдельное размещение прибывших из командировок и отпусков; организацию (при возможности) двух-трехсменного питания; ограничение общения личного состава различных подразделений, а также с личным составом соседних частей.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перемещений личного состава за пределы воинской части предусматривает: отмену увольнений из расположения части; ограничение убытия военнослужащих в командировки и отпуска; запрещение приема посетителей; ограничение выезда, въезда и транзитного проезда через район обсервации и вывоза из него вооружения, боевой техники и материальных средств без предварительного их обеззараживания.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58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37822" y="4423128"/>
            <a:ext cx="5486400" cy="4054828"/>
          </a:xfrm>
        </p:spPr>
        <p:txBody>
          <a:bodyPr/>
          <a:lstStyle/>
          <a:p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комплекс режимных и противоэпидемических мероприятий, направленных на полную изоляцию эпидемического очага и ликвидацию в нем инфекционной заболеваемости.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</a:t>
            </a:r>
            <a:r>
              <a:rPr lang="ru-RU" sz="16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Федеральному закону №52-ФЗ от 1999 г., это – административные, медико-санитарные, ветеринарные и иные меры, направленные на предотвращение распространения инфекционных заболеваний и предусматривающие особый режим хозяйственной и иной деятельности, ограничение передвижения населения, транспортных средств, грузов, товаров и животных.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Режим карантина устанавливается приказом командующего войсками военного округа, а в военное время – командующим армией.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038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318911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20902" y="3508728"/>
            <a:ext cx="5486400" cy="5082116"/>
          </a:xfrm>
        </p:spPr>
        <p:txBody>
          <a:bodyPr/>
          <a:lstStyle/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наложении карантина на воинскую часть (соединение) должны быть проведены следующие мероприятия: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на местности и вооруженную охрану района карантина;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запрещение выезда из района карантина и максимальное ограничение въезда в него;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разобщение личного состава (размещение, питание и организация боевой подготовки проводится повзводно);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в районе карантина комендантской службы;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снабжение частей (соединений) через перегрузочные площадки;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экстренной профилактики, иммунизации (по показаниям);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дезинфекции, дезинсекции и дератизации;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медицинских подразделений на СПЭР, усиление их специалистами ЛПО и СПО, необходимыми средствами и имуществом.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08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Дератизация – это комплекс мероприятий по уничтожению или снижению численности грызунов, проводимый в целях предупреждения заражения личного состава возбудителями зоонозных инфекций.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дератизации являются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Профилактическая: которая подразумевает проведение санитарно-технических, санитарно-гигиенических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-лесотехнических мероприятий.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Истребительная, которая проводится механическим, химическим и биологическим методами.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79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Ветеринарно-санитарные мероприятия проводятся в целях предупреждения заражения личного состава возбудителями зоонозных инфекций. Они направлены на поддержание эпизоотического благополучия среди домашних и служебных животных, которые могут представлять опасность для личного состава войск, и предупреждение поставок войскам зараженных продуктов животного и растительного происхождения. Ветеринарно-санитарные мероприятия проводит ветеринарная служба.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3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структуре заболеваемости военнослужащих инфекционная патология как правило занимает весьма существенную долю – до 70 %. Это заболевания, относящиеся не только к 1 классу МКБ-10, но и нозологические формы, входящие в 10, 11 и 12 классы. Это положение определяет важность проведения мероприятий по профилактике этих инфекций в воинских частях. Для решения этой задачи в ВС РФ создана система противоэпидемический защиты личного состава, основной целью которой является поддержание санитарно-эпидемиологического благополучия, которое в свою очередь, определяет боеготовность войск.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55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мероприятиям, направленным на разрыв механизма передачи относятся медицинский контроль за условиями жизни и быта военнослужащих, дезинфекция и дезинсекция.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09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условиями службы и быта военнослужащих – это деятельность должностных лиц медицинской службы по предупреждению, обнаружению и пресечению нарушений санитарного законодательства Российской Федерации для обеспечения санитарно-эпидемиологического благополучия личного состава воинской части.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осуществляется по следующим направлениям: размещение; питание; водообеспечение; банно-прачечное обслуживание; очистка территории военных городков; условия военного труда; соблюдение правил личной гигиены; захоронение павших в бою и умерших воинов.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85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размещением включает: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санитарно-эпидемиологической разведки предполагаемого района размещения подразделений, воинской части;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санитарных норм и правил в казармах и других помещениях, где размещается личный состав;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содержанием туалетов, умывальников, мусоросборников, режима проветривания помещений, влажной уборки, работы вентиляции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74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73755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3359855"/>
            <a:ext cx="5827888" cy="5592234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питанием личного состава включает: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санитарных норм и правил в столовых, солдатских чайных;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контроль за качеством продовольствия, поступающего на довольствие личному составу, и условиями его хранения;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выполнением должностными лицами продовольственной службы санитарных норм и правил при приготовлении, транспортировке и хранении готовой пищи;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сомнительных случаях отбор проб и доставка их в санитарно-профилактическую организацию (подразделение) для проведения исследования на пригодность для питания личного состава;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состояния здоровья поварского состава и обслуживающего персонала, проведение бактериологического обследования декретированных контингентов;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наличия у личного состава индивидуальных котелков, фляг и контроль их содержания со стороны младших командиров.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17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667" y="330200"/>
            <a:ext cx="3788050" cy="213077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16089" y="2562577"/>
            <a:ext cx="6287911" cy="6208890"/>
          </a:xfrm>
        </p:spPr>
        <p:txBody>
          <a:bodyPr/>
          <a:lstStyle/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водообеспечением включает: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разведке по выбору источников водоснабжения (централизованных и децентрализованных) для базового района, застав, блокпостов и т.д.;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санитарного состояния территории, непосредственно прилегающей к источнику централизованного водоснабжения и его оборудования на местности;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выдачу разрешения на использование источника водоснабжения для подачи воды в войска на хозяйственно-питьевые нужды и рекомендаций по улучшению качества добываемой воды;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контроль за санитарным состоянием пунктов полевого водоснабжения воинской части (подразделения), соблюдением технологии очистки и обеззараживания воды, проводимой специалистами инженерной службы или коммунальными службами, при использовании городских (поселковых) коммунальных водопроводов;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контроль за средствами доставки воды в подразделения, их своевременной очисткой и обеззараживанием, наличием санитарных паспортов, состоянием здоровья персонала, ответственного за доставку воды в подразделение (воинскую часть);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обеспеченностью личного состава индивидуальными флягами, средствами для обеззараживания индивидуальных запасов воды;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периодического медицинского и бактериологического обследования персонала пунктов полевого водоснабжения;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о санитарном состоянии системы водообеспечения населения в районе дислокации воинской части (соединения), о качественных и количественных показателях его водообеспечения.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73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22561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банно-прачечным обслуживанием включает: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полнотой и своевременностью помывки личного состава со сменой нательного и постельного белья, обеспеченностью мылом, мочалками и другими банными принадлежностями;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не реже одного раза в неделю телесного осмотра военнослужащих на предмет выявления педикулеза, кожно-гнойничковых и грибковых заболеваний;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режимов стирки, дезинфекции обмундирования, постельного и нательного белья, а также за санитарно-техническим состоянием объектов банно-прачечных объектов;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состоянием здоровья персонала банно-прачечных объектов.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79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3302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8978" y="3416300"/>
            <a:ext cx="6118578" cy="5268913"/>
          </a:xfrm>
        </p:spPr>
        <p:txBody>
          <a:bodyPr/>
          <a:lstStyle/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захоронением павших в бою и умерших воинов включает: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представителя медицинской службы (врача-специалиста СПО) в выборе мест для захоронения погибших в бою, умерших от ран и болезней и контроль за соблюдением правил захоронения;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проведением дезинфекционных мероприятий при захоронении трупов, а также за утилизацией опасных для здоровья личного состава (населения) материалов, в том числе, ампутационного материала из ЛПО (подразделений);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наличием у личного состава подразделений, очищающих поля сражения (населенные пункты) от тел погибших (умерших) специальной одежды, средств индивидуальной защиты органов дыхания и кожных покровов, возможностью осуществления помывки после проведения работ, психоэмоциональным состоянием личного состава похоронных команд;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представителя медицинской службы в выборе места (помещения) для временного содержания (сохранения) тел погибших (умерших) до их отправки по месту захоронения;</a:t>
            </a:r>
          </a:p>
          <a:p>
            <a:r>
              <a:rPr lang="ru-RU" sz="1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порядком отправки тел погибших (умерших) к месту захоронения с выдачей справки-разрешения на вывоз тела из района боевых действий в случаях, когда перевозка тела не представляет эпидемической опасности для окружающих.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62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5117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3474861"/>
            <a:ext cx="5486400" cy="5210352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– это собой комплекс мероприятий, направленных на уничтожение (снижение концентрации до безопасного уровня) возбудителей инфекционных заболеваний на различных объектах внешней среды, являющихся факторами передачи инфекции.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дезинфекции являются: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Профилактическая дезинфекция, которая проводится систематически, независимо от эпидемиологической обстановки, на объектах воинской части для предупреждения накопления патогенных возбудителей на факторах передачи 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Очаговая дезинфекция, подразделяющаяся 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текущую,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проводящуюся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изоляторах и инфекционных отделениях госпиталей с целью уничтожения возбудителей в выделениях больных и помещениях, где они содержатся;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заключительную,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проводящуюся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позднее 3 часов после изоляции, госпитализации, выписки или смерти больного для уничтожения возбудителей инфекционных болезней в местах, где он находился.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72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06472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Дезинсекция - это комплекс мероприятий, направленный уничтожение (снижение численности до безопасного уровня) насекомых и клещей – переносчиков инфекционных заболеваний и бытовых паразитов на объектах внешней среды.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дезинсекции являются: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– направлена на предупреждение выплода насекомых, недопущение их проникновения в помещения и создание в этих помещениях неблагоприятных условий для их существования.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Истребительная – направлена на уничтожение насекомых на всех стадиях развития. Истребительная дезинсекция проводится механическим, физическим, химическим и биологическим методами.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70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26533" y="4468284"/>
            <a:ext cx="5486400" cy="3600450"/>
          </a:xfrm>
        </p:spPr>
        <p:txBody>
          <a:bodyPr/>
          <a:lstStyle/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мероприятиям, направленным на создание невосприимчивости организма человека к возбудителям инфекций относятся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иммуно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 экстренная профилактика, а также иммуномодуляция и </a:t>
            </a:r>
            <a:r>
              <a:rPr lang="ru-RU" sz="16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иммунокоррекция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7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Основными руководящими документами, регламентирующими работу по поддержанию санитарно-эпидемиологического благополучия личного состава, являются: (представлены на слайде)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52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1267" y="341489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3612444"/>
            <a:ext cx="5486400" cy="4842934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Иммунопрофилактика – это система мероприятий, осуществляемых в целях предупреждения, ограничения распространения и ликвидации инфекционных заболеваний путем проведения профилактических прививок (Федеральный закон № 157-ФЗ от 17 сентября 1998 года «Об иммунопрофилактике инфекционных болезней»).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прививки, проводимые с целью иммунопрофилактики, предусматривают введение в организм человека иммунобиологических лекарственных препаратов, создающих специфическую невосприимчивость к инфекционным болезням.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вакцинных препаратов имитирует естественный инфекционный процесс с благоприятным исходом, в результате которого развивается невосприимчивость к инфекционным болезням.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Иммунопрофилактика проводится вакцинами (живыми, убитыми, химическими, синтетическими, рекомбинантными, векторными и др.) и анатоксинами.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23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364066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95111" y="3450166"/>
            <a:ext cx="6050845" cy="5411612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профилактика – это комплекс мероприятий, направленных на предупреждение развития заболеваний у лиц, подвергшихся риску заражения в эпидемических очагах, либо при нахождении на территории, где существует высокий риск заражения.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средствам для проведения экстренной профилактики относятся антибиотики, химиотерапевтические препараты (антибактериальные, противовирусные, противопаразитарные), индукторы выработки эндогенного интерферона, вакцины, анатоксины, иммуноглобулины и бактериофаги.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массовом применении средств экстренной профилактики в сложных эпидемиологических ситуациях принимается начальником медицинской службы военного округа по представлению главного санитарного врача военного округа.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средств ЭП отдельным лицам или в небольших группах военнослужащих определяется начальником медицинской службы воинской части (соединения) по согласованию с начальником санитарно-профилактической организации.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7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17488"/>
            <a:ext cx="4800600" cy="2700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83822" y="3002844"/>
            <a:ext cx="6141156" cy="5971823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и другая классификация мероприятий по противоэпидемическому обеспечению войск, согласно которой все мероприятия подразделяются на основные (о них только что шла речь) и вспомогательные, предназначенные для помощи в реализации основных мероприятий.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складывающейся эпидемиологической обстановки и установление эпидемиологического диагноза проводится при помощи различных методов эпидемиологической диагностики (РЭА, ОЭА, СЭР, обследование очагов) и лабораторных исследований.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Организационно-методические мероприятия подразумевают разработку организационных документов (планов, приказов, директив) и передачу оперативных распоряжений, необходимых для улучшения эпидемиологической обстановки, оказание методической помощи непосредственным исполнителям основных мероприятий, а также гигиеническое обучение и воспитание военнослужащих.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качеством выполнения проводимых санитарно-противоэпидемических (профилактических) мероприятий является необходимым условием обеспечения санитарно-эпидемиологического благополучия личного состава воинских частей и соединений.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05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элементом системы противоэпидемической защиты личного состава являются исполнители санитарно-противоэпидемических (профилактических) мероприятий.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95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79006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могут проводиться командованием, медицинской службой, службами тылового обеспечения, личным составом подразделений, а также специализированными военно-медицинскими организациями – центрами государственного санитарно-эпидемиологического надзора МО РФ и военными госпиталями.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воинской части мероприятия проводятся всеми должностными лицами медицинской службы – от санитарного инструктора роты и до начальника медицинской службы воинской части включительно.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проведении мероприятий в соединении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мсбр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тбр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морской пехоты), кроме личного состава медицинской службы, участвует специализированное санитарно-профилактическое подразделение – санитарно-эпидемиологический взвод медицинской роты.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95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73755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7689" y="3359855"/>
            <a:ext cx="6141155" cy="5325358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Санитарно-эпидемиологический взвод медицинской роты соединения предназначен для осуществления медицинского контроля и проведения санитарно-противоэпидемических (профилактических) мероприятий в подразделениях соединения.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этого взвода являются: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санитарно-эпидемиологической разведки и наблюдения за санитарно-эпидемиологической обстановкой в районе размещения (действий) части;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анализа общей и инфекционной заболеваемости личного состава, разработка предложений командованию сохранению и укреплению здоровья военнослужащих, профилактике инфекционных заболеваний;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медицинского контроля за условиями службы и быта личного состава в подразделениях;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санитарно-противоэпидемических (профилактических) мероприятий по предупреждению возникновения, локализации и ликвидации очагов инфекционных заболеваний в части;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всех видов лабораторных исследований в соответствии с установленным перечнем;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методической и практической помощи медицинской службе воинской части;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гигиеническое обучение и воспитание всех категорий военнослужащих, пропаганда здорового образа жизни.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86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состав взвода представлен командиром взвода, двумя врачами (бактериологом и врачом по общей гигиене), двумя лаборантами, двумя водителями. На оснащении взвода имеются 2 автомобиля (УАЗ и ЛМП), комплекты КЗ, КД, КСО, РМИ-5 и другие.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405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502150"/>
            <a:ext cx="5486400" cy="3600450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проведении санитарно-противоэпидемических (профилактических) мероприятий участвует командование воинских частей.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96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должностных лиц в области обеспечения санитарно-эпидемиологического благополучия личного состава изложены в приказе Министра обороны Российской Федерации от 31 августа 2012 г. № 2552.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30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52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Любую организационную систему характеризуют ряд признаков. Это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Цель создания системы.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Задачи системы.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Способы решения задач, стоящих перед системой (проводимые мероприятия).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Элементы системы – исполнители.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Ресурсное обеспечение функционирования системы (информационное, финансовое, материальное).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Управление в системе.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203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9422" y="35277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09600" y="3632904"/>
            <a:ext cx="5994400" cy="475474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этому приказу командиры воинских частей для обеспечения санитарно-эпидемиологического благополучия обязаны: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соблюдение требований санитарного законодательства Российской Федерации и обеспечить их выполнение;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проведение медицинского контроля за условиями военно-профессиональной деятельности, размещением, питанием, водоснабжением, материально-бытовым обеспечением подчиненного личного состава;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 обеспечить проведение мероприятий, направленных на предупреждение возникновения и распространения заболеваний;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по обеспечению надлежащего санитарного состояния территорий воинских частей;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гигиеническое обучение и воспитание личного состава, пропаганду здорового образа жизни.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41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проведении отдельных мероприятий по противоэпидемическому обеспечению войск участвует личный состав воинских частей.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105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приказу МО РФ № 2552 личный состав обязан выполнять требования санитарного законодательства Российской Федерации и принимать участие в проведении мероприятий, направленных на поддержание санитарно-эпидемиологического благополучия.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929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 проведении мероприятий по противоэпидемическому обеспечению войск участвуют специализированные санитарно-профилактические организации. Это ЦГСЭН военных округов с филиалами и структурными подразделениями.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582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307975"/>
            <a:ext cx="4946650" cy="2782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86644" y="3090863"/>
            <a:ext cx="6084711" cy="559435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противоэпидемическому обеспечению личного состава ВС РФ возглавляет Главный государственный санитарный врач МО РФ.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участвует Главный центр государственного санитарно-эпидемиологического надзора (СпН) МО РФ (г. Москва) и Центры государственного санитарно-эпидемиологического надзора военных округов.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указу Президента РФ от 20 сентября 2010 г. № 1144 "О военно-административном делении Российской Федерации", в настоящее время существует двух уровневая система санитарно-профилактических организаций. 1-й уровень – региональный, представлен четырьмя ЦГСЭН военных округов (Северного флота) (Санкт-Петербург, Ростов-на-Дону, Екатеринбург, Хабаровск, Мурманск) и тремя на правах окружных (Хлебниково, Севастополь, Чита) двумя филиалами (Калининград, Владивосток) и 50 структурными подразделениями. 2-й уровень – центральный, представлен ГЦГСЭН (СпН) МО РФ.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ЦГСЭН решением начальника медицинской службы Вооруженных Сил Российской Федерации, приказом командующего военным округом определена зона медицинской ответственности.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77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95263"/>
            <a:ext cx="3005138" cy="1690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61243" y="2032000"/>
            <a:ext cx="6073423" cy="5969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ЦГСЭН военных округов осуществляют свою деятельность на правах самостоятельных воинских частей, имеют свой штамп и печать установленного образца.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ЦГСЭН являются: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заболеваемости, физического развития и других показателей здоровья военнослужащих, условий их учебно-боевой деятельности и быта, установление причин возникновения и распространения заболеваний среди личного состава войск;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рекомендаций и предложений командованию, направленных на оздоровление условий военного труда и быта личного состава, на предупреждение инфекционных и профессиональных заболеваний, а также массовых неинфекционных заболеваний и отравлений, обусловленных отрицательным воздействием на организм военнослужащих неблагоприятных факторов окружающей среды;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организации и проведении мероприятий по ликвидации эпидемических очагов с множественными заболеваниями, а также очагов массовых неинфекционных заболеваний и отравлений, последствий радиационных и химических аварий в войсках;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лабораторных и инструментальных исследований для оценки состояния внешней среды, здоровья военнослужащих, а также эпидемиологической диагностики;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методической и практической помощи медицинской службе воинских частей и военно-медицинских организаций в организации и проведении санитарно-противоэпидемических (профилактических) мероприятий;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испытаниях образцов нового вооружения и военной техники в части оценки их обитаемости, новых лабораторных приборов и аппаратуры, лабораторных методик и инструментальных методов исследования, средств профилактики заболеваний с целью внедрения их в практику работы;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гигиеническом обучении и воспитании личного состава войск;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взаимодействия с органами государственной власти, организациями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Минздрава России, правоохранительными, природоохранными и другими органами по вопросам обеспечения санитарно-эпидемиологического благополучия войск.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506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остановимся на вопросах управления системой противоэпидемической защиты войск.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654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45706"/>
            <a:ext cx="5486400" cy="3600450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организацией противоэпидемической защиты войск понимается: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распределение обязанностей, полномочий и ответственности исполнителей санитарно-противоэпидемических (профилактических) мероприятий в различных условиях службы и боевой подготовки, а также мероприятий по ликвидации эпидемических очагов в войсках.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848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37465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95111" y="3599039"/>
            <a:ext cx="6152445" cy="4946650"/>
          </a:xfrm>
        </p:spPr>
        <p:txBody>
          <a:bodyPr/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этапом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санитарно-противоэпидемических (профилактических) мероприятий является этап планирования. Перед проведением мероприятий руководитель, который организует эти мероприятий, должен ответить на ряд вопросов: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мероприятий и обоснование необходимости его проведения (что делать?)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конкретных объектов, на которых должно проводиться мероприятия (где делать?)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сроков проведения мероприятий (когда, как долго?)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исполнителей с учетом компетенции их специальности и должного предназначения и распределение между ними обязанностей (кто делает?)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необходимых средств и методов с учетом их потенциальной эффективности (чем делать?)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эти вопросы в последующем оформляются в виде плана проведения мероприятий.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организационных документов (на основании чего делать?)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управленческой деятельности (организационный) начинается с доведения разработанного плана до исполнителей мероприятий. На этом же этапе проводится работа по ресурсному обеспечению проводимых мероприятий: проводится обучение исполнителей, создаются необходимые запасы материальных и финансовых средств.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собственно проведение мероприятий.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четвертом этапе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 результаты проделанной работы. На этом этапе проводится оценка качества выполнения мероприятий и степень достижения результата, который планировался.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выполнения мероприятий (с каким качеством сделано?)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2292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387350"/>
            <a:ext cx="4721225" cy="2655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2533" y="3251201"/>
            <a:ext cx="6062134" cy="543401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начальника медицинской службы воинской части по профилактике и борьбе с инфекционными заболеваниями выделяют следующие функциональные направления деятельности: информационно-аналитическое (диагностическое); организационное; методическое; исполнительское; контрольное.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Информационно-аналитическая функция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осуществлении сбора, обработки и анализа информации о состоянии здоровья личного состава, изучении причин и условий возникновения и распространения болезней среди военнослужащих.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организационной функции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подготовке предложений командованию для реализации требований руководящих документов по сохранению и укреплению здоровья военнослужащих и членов их семей с учетом результатов эпидемиологической и гигиенической диагностики, а также в разработке планов и в осуществлении санитарно-противоэпидемических (профилактических) мероприятий.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функция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оказание методической помощи (т.е. обучение) командованию, должностным лицам служб тыла и личному составу при выполнении ими санитарно-противоэпидемических (профилактических) мероприятий. Начальник медицинской службы воинской части должен разрабатывать методику проведения мероприятий, определять их последовательность, давать рекомендации по выбору методов и способов решения задач и помогать в их реализации.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Исполнительская функция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непосредственное проведение силами личного состава медицинской службы лечебно-диагностических, изоляционных, дезинфекционных мероприятий, лабораторных исследований, инструментальных измерений, прививок и др.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функция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осуществление контроля за выполнением установленных санитарным законодательством и другими регламентирующими документами норм, правил и требований, предъявляемых к условиям военного труда и быта личного состава. В ходе осуществления медицинского контроля выявляются не только недостатки в охране здоровья военнослужащих, но и глубоко изучается, обобщается и распространяется положительный опыт.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06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557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Противоэпидемическая защита войск (ПЭЗ) представляет собой сложившуюся систему, включающую в себя комплекс сил и средств с установленным порядком подчиненности для организации и проведения санитарно-противоэпидемических (профилактических) мероприятий в целях обеспечения эпидемического благополучия личного состава воинских частей и соединений.</a:t>
            </a:r>
          </a:p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Важнейшей особенностью ПЭЗ является участие в организации и проведении санитарно-противоэпидемических (профилактических) мероприятий командования, воспитательных органов, служб тыла и других исполнителей.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350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слайде представлено распределение групп исполнителей мероприятий по противоэпидемическому обеспечению в воинской части.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760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420688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0267" y="3689349"/>
            <a:ext cx="5960533" cy="4427361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сформулированы принципы функционирования система противоэпидемической защиты личного состава ВС РФ. К ним относятся: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направленность деятельности военно-медицинской службы в соответствии с анализом и прогнозом эпидемиологической обстановки;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комплексность проведения мероприятий по профилактике и ликвидации инфекционных заболеваний с выделением главных мер, обеспечивающих в данной обстановке наилучший эффект;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в системе ПЭЗ всеми силами медицинской службы с привлечением специалистов ЦГСЭН к решению наиболее сложных задач и проведению специализированных мероприятий;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подход к выполнению задач по предупреждению и ликвидации инфекционных заболеваний. Он подразумевает применение наиболее простых методов и приемов диагностики и профилактики инфекционных заболеваний и предельно допустимую стандартизацию этих методов;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характера и объема противоэпидемических мероприятий санитарно-эпидемиологической обстановке в войсках и среди населения.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481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5613" algn="just" eaLnBrk="1" hangingPunct="1">
              <a:spcBef>
                <a:spcPct val="0"/>
              </a:spcBef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4B88A-8389-499E-9890-8AF2FC97CA5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77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Вторым элементом, характеризующим функциональную систему, являются задачи создаваемой системы. Задачи системы – это те шаги, которые необходимо сделать, чтобы достичь цель.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8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цели ПЭЗ реализуется путем решения трех задач: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Предупреждение заноса инфекционных заболеваний в воинские части.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Предупреждение распространения инфекционных заболеваний в воинских коллективах.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Предупреждение выноса инфекционных заболеваний из воинских частей.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96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три задачи, стоящие перед системой ПЭЗ, решаются путем проведения санитарно-противоэпидемических (профилактических) мероприятий.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40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ФЗ-52 «О санитарно-эпидемиологическом благополучии населения» под санитарно-противоэпидемическими (профилактическими) мероприятиями понимаются организационные, административные, инженерно-технические, медико-санитарные, ветеринарные и иные меры, направленные на устранение или уменьшение вредного воздействия на человека факторов среды обитания, предотвращение возникновения и распространения инфекционных заболеваний и массовых неинфекционных заболеваний (отравлений) и их ликвидацию.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08478-0025-4FA6-BC7B-2B467DDBE6F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9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7C02-8D16-4D87-841A-C4E17EFB83F9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DCC97-5CC9-407A-AAFC-CE8C49A67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072A-407A-4055-868D-6621BA7E25BF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579C-DB38-49DC-9D19-61EEC9A6B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B992600-F820-442E-8235-F8F5349887DC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8395357-6C41-4076-AFF6-7E95B278C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66230AE-D046-401E-A77D-7CEBBA6F9740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56FDCA-8845-4775-A104-1D541A885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AE78FBA-90A6-478D-A9F6-8FE62431A85B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896A795-DDD8-4FC4-8CC1-6DC0F91F5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4B3B99-CDD9-4685-AF57-5AFCBB4C30C9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14C5BED-8E74-4589-ABE0-33929404D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05E43D3-1C72-4628-B4CD-A345AFF8A959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274FD1C-A122-46F6-85D2-DA7FE4CB2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9B31835-0D61-432B-8CE7-D9C0152A0894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ACF07B-993B-429E-B777-C1E34EA32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046551-395F-4339-84D6-AD4104806F2A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69DE01-737F-48C1-98EC-9FA68807E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D3E5CFD-AF2B-4605-8212-C335DB8308EA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06EAE7C-79F6-4C07-9285-BBA6C9A69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5D8C1C-170E-4EC4-9F00-E25245DD407A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4E3D4F-7E5F-43A3-B068-C8306549F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A5C73A7-1043-4624-9B52-C775CFBDF92B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B3ADBD-BB44-414F-9C7C-A863609EE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F488B-CC74-4745-9A20-BC60FABBB9EB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757B-DD10-4AC9-919A-BFA787328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6645328-D605-4F82-941C-E5116A3FD7C1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296A9E-8272-4D60-B864-4FEDB2E01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44AF77C-15C3-4483-A5F1-EA833ACA03B9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FDD34F-4887-41CC-B10D-F9861C3AC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9EFC1BF-22B4-4CC0-87A5-F0B037403132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904311-E009-4768-AD8D-CFBAFE18C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25F1843-DE63-4224-872D-7D8B75DBFBCE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E6CA22-F900-4009-AA5F-C46526C78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903F-4E72-4DA3-AF99-C13847229F5D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91E3-F73B-4AE3-B0CD-55D6A66A7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BA171-50CB-4C3D-BF2A-B2814C6531E8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8D0-B6D2-402F-B07B-CD2D54316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1A7A-8E5A-4AC3-BB52-58729B95E6D8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DDD2-DF1D-4BF6-8530-FB0E6F228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C10A-2F80-4116-AF37-D679568E1DEB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FDB93-E524-4D89-922D-29FA9DD94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897B-11A7-40B4-A99B-846B256BFAF0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0F46-208F-4448-B5CF-0FF86C602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11D9-9AB0-434A-9FF2-D51CCDA675C2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A5B9-5E17-4C8B-BF33-A287B5279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DAFF-FAAB-4658-89A6-892AA136DD7B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50452-0E6C-421B-B47F-D3ACDEEE4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8036F-4FBC-470E-9358-A0BCE1331F94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6827C-464A-4C41-BE35-682344D2E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A16A-A7F1-43E5-BF3B-A67D5EAE12C3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17B9-82B9-4644-805D-0BE78CADF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49BF6-042E-419E-BFC0-3AA18B47208B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F9EF-EF71-4E90-8993-215A97208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429B-70DA-427A-8CF2-F98F6DCB31AE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A8F6-E532-441E-9B86-9324E315E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80A6-4865-4ED1-BE31-2ECD5524340E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8D27-496B-43E3-9ED9-B0620A3C4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C4DD-6539-442C-9C62-30F790E85EC2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62B94C-301C-4B73-9A52-21B6AB248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934C-1376-407E-A5EB-2BBE60081BAA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75E6325-4B31-4921-841F-8584415FA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48AB-1D64-4A52-8520-854E311D2B6D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35B9A60-FAF7-4D37-9C75-683500B48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1FAB-96F5-4CEA-A48F-4F22C816BBA5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BE16B5F-EB00-4AE5-A9F7-FCC4701DD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E0E9E-C898-49FC-9735-BE823A792B98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5205197-C04D-46C4-9A3F-2B3AC515E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4A45-44CD-4FC2-BB43-B647A935ACAD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9169249-81DA-4A74-B1AD-A4566FD5A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0AB9-E660-416F-AF3E-11A64F474B0C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0311DF3-3E38-432C-A74C-7A13D0112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E00C-CF2C-42D7-92F7-0449B7FA84E6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EF827D0-854E-43DD-9E73-A5663CBB8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AAB1-C034-41AB-A68D-4188BCB09B10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E5E81A8-F0DF-48B2-82AB-79166CCE1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65AB-D941-4C7B-94D0-E2656E6ED6AF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C358189-C574-43AD-832F-BAB8C34B4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9129-514A-40F6-AA0A-44A51317C184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20FDD5-F0EA-4E9F-A5F8-FA9CAA754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ABF2-0248-4D40-9516-4E0D10ED33A3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B7C80D8-CFB3-4E0B-B45A-FA0C4BC4E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8358-3042-4818-B442-6FA61DF39644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1FA6977-C0E2-4039-9B53-FCF530778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6E67D1-0225-4E55-9D43-84DDD72675C2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F9E572-D13F-4535-912A-7CA7020F6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2BC86A9-1D41-4E49-876D-C9604EC52AAA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B5199B-52C7-4851-9656-E322801F1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D7CD09-FC27-4DDD-ACDC-7F7F30641B22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27688C-6E09-4661-9DDE-8683F045A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A741-D329-4169-A40E-42E01B1384D5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1E45767-0478-4F82-9DCD-69F6BC6F7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E245AF-C4C2-4A13-B5C1-9A346C81FFB4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7E7C78-7DA6-4775-BC5D-8EEE1AE1F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558EC2-E017-4962-835A-0112F93591D8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3B53DE-9AA7-4170-9868-FEB4A3796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C87722-E360-4A5D-B74F-08BF269A4C24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364395-539A-4880-A942-1B5EDCA3A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00143D3-9FFE-4EB5-854E-CF993B0B84E7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10453EA-5236-42C1-BE9A-935F8EAF1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BB36B4-7D8A-48CD-832D-AF4C3839F9CB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3EF076-0F72-4A5A-85CB-369F6DE65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1AD7381-0837-42F4-919F-92D4932954AE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EB17560-8E4A-4C99-9964-EAB98D3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519816F-3662-4E34-A0D1-897C8C1CB66A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646C504-7D93-4D0C-BFD4-1D315BFB2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9F5B5A-DC81-47DE-99CB-D3FBA7D458A0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00F1048-F1E3-44DD-8613-071C37169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8799299-E8CD-47A6-B8D6-BE075587AB69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6DB146A-3B27-4236-AC2C-EFB7CB735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13032BB-B564-4B8D-8A44-AF6496A646A6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CD2EFB-9262-4D42-A6DA-7652C803B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E797-4646-4DF7-A0F1-3321EFDD20B9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05CA68D-BDE6-4326-BFC9-AB218F295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C0D6D09-5E5A-406A-91CE-EA3C9CFE4F15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31D68B-2BFD-4605-A0E4-72517A728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FEEDF8B-24E4-4885-8C2A-E67BFF0CD65C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AEEF80-471F-46C1-96DE-0CD991163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3330604-F817-4137-9292-7EDEB20E1861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14660B-32B2-4F61-81C9-9208C32B4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6B496A-A432-4E76-AD5E-E5B3128EB8F3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F20AA5-607A-4751-BB64-AC83EC37E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6F0992D-0A3E-4EC2-8F83-7ADB8366BCA5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DCD1130-DBD6-4ECA-9C41-3FC1D0173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C177DA4-3074-43B6-A829-B0E0E5602A9A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AEDF2D-18B0-4A77-8010-36D52B92E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EE46451-E5AA-4AB4-8CE1-12E5898C198A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B4BE46-FD69-461B-8215-223CC4719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28D2A52-E59F-4746-83D4-44DDE701BD6F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ED5CC7-E2B3-4950-83F2-EE732F11A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250B5F9-1EE5-44CC-AFE3-29D0FEBC323E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5ECBDA-0EDD-4D09-8F15-4D1833E9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DC43-7ABC-465F-9622-B8B852DC28FA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66D1BF9-2581-4841-99C0-E311C30A2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74FA-F7A7-494A-A39E-F83A7703C51C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D8B66C8-85DB-4034-AA86-92956E994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76B0-E02E-4594-AB68-FD219129FBCD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3CCF362-5DDB-481B-8E51-904656A77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F04A-16C0-48A5-A7D7-2F80B4E6B5E5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C6B9ECC-4545-41C0-A0FE-FC4BE72A4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5B6E-37BF-4019-8AA5-C89982874949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E5DE509-35C4-4BAF-A488-B1CE9DC54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89C8E-B3F5-45C1-A447-81488EDB01BE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9BA2847-FEA2-425A-9331-8642B669E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CD42-EB5D-4FEC-A1CC-4FC79CCFB2E4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104966-5F0A-47FB-B2D3-FCB654A01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B7A0-02E7-4158-944E-57CA1FB6E322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07E25A4-AE47-482E-A346-81DD00970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0954-93F0-4A3B-8AA8-0E5E61ECBBC1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8AFCFE6-3F6D-42A1-BB85-F1CA9C582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0CB3-4018-4932-8938-AB4D70171625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160B839-A62F-4101-A4B2-82805142A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DCC4E-4EEA-4B67-B085-0246C4C5513B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71A8D56-3DF1-4AA6-AEAF-89470A8EC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E3F2-04D0-49D2-98E8-809C2F9238C2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0C0CFA5-561B-4779-9602-65CEBCF7B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BB923-49AF-464F-A5B9-5AA0261689B3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2FC8FF7-C9FD-49B1-B391-927C50D5E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26D8-EAD0-4503-995E-7DEBFAA5BD3E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64735CA-EED1-4305-A53A-3DD638BA7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71DB-E996-40E7-9691-F4677389D010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D81FE23-2D64-4802-87E0-775073125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DB66-2401-4074-93FB-AFC3AAC37E76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495A684-8557-415D-A28B-71F708056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EB98-578C-44DC-92FB-62F433A238FD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40F3F4B-92F2-4797-8974-1D192B166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7936B-16E7-4D10-A466-437599A32531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D9A7FF2-E742-412E-8392-2E9DAD20A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1F49-B910-459C-993F-C09EA95E2FBF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CF9A24E-5807-41CD-808D-0270261B3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6C5A-E3C6-4A65-852B-35C39169C760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98B8F8F-F032-4084-8F3E-52AAD2F42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1C47-ADEE-47AC-BB24-57E91712B645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AD77110-C997-4AFA-9888-D69E16254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AF60-9970-463E-AD2C-1DD24B08BCE2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112F5FA-B475-4B4B-9248-DBEB6188C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CBC4-B611-4C7A-8297-15A7972F7186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12843B7-E328-4F56-A978-11C9EC9BB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E001-7EF8-4661-8332-965D515572B4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C98E9EE-C9CA-4FB8-857B-8FC2C7041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5420-D603-4E44-9EF6-DB2D8ED64E40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EF7D273-A783-43CF-AE8C-BF4D52E4C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362F-0985-45B9-B599-181644AB11E6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AE52016-ED2E-4C95-89A9-154F14A2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1351F-0424-41F3-A76D-E0309CBAE1F3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77B4BED-FCD7-45D4-BFC8-49AC12418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2535-43B0-434B-AEB2-49209D18ABA4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79ECB70-8C34-463F-8F46-7EDF377B5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98F6-9EB0-448C-AC3A-FA1679147695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0ABC-843F-4855-995B-E28F242AF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A1BB-35BC-4D80-B296-DC4C25CE25CE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1F6B28D-8964-4871-B13A-B11E84FF9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03B3-EC33-4467-9C1D-9B201C9DEE03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BFFD040-44EF-440E-8689-E23A9DAE9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5263-81AF-4C6D-9C0B-17FC294A9285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0BF9E06-7466-45F5-8F5D-8AFFE0066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D32E-FC17-4401-B561-AA0E454B4D01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F6BA52-78D6-4AFC-9CD0-1BEE64A8E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C4C32E-356B-4D20-AF39-5896372312B4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37FDD14-8BB0-4D43-AD02-477526864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350" y="3276600"/>
            <a:ext cx="12184063" cy="152400"/>
            <a:chOff x="3" y="2064"/>
            <a:chExt cx="6476" cy="96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ltGray">
            <a:xfrm>
              <a:off x="3" y="2064"/>
              <a:ext cx="6476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sz="2900">
                <a:solidFill>
                  <a:srgbClr val="FFFF66"/>
                </a:solidFill>
                <a:latin typeface="+mn-lt"/>
                <a:cs typeface="+mn-cs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ltGray">
            <a:xfrm>
              <a:off x="3" y="2136"/>
              <a:ext cx="647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sz="2900">
                <a:solidFill>
                  <a:srgbClr val="FFFF66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0574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Щелкните для правки стиля образца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ru-RU" noProof="0"/>
              <a:t>Щелкните для правки стиля образца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978F44-6139-463E-BA6B-EEB4054A6C82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6F7986-E5FA-4404-A733-548B53386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613DCC3-096C-471D-B4C1-1C29372D3D68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6E6853A-3946-4FD2-9986-C0C4F0394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19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0043A64-0C55-4942-90D8-174E1BC6BF8A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9C5FAF-3E58-423E-A11E-4A1DC254D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1" y="1981200"/>
            <a:ext cx="51420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5512" y="1981200"/>
            <a:ext cx="51420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692C78E-6DD1-4E78-9515-AFE89AD670D1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331007-C132-481C-83C8-6E87EEDED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D3DD3AF-B247-45F0-B5E6-EF1974F56900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FCCFCA8-2330-418B-8BAA-041AF853E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E59B-6AE1-41CC-A0AA-AA1313646C2B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CEE0-5F9B-4D98-8B89-B0E2D8390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0D6E37-CD25-4890-9C1A-EE594EC06113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AF11AC-F07D-408A-88B6-8B8A33E57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675" y="273052"/>
            <a:ext cx="6814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791222-B842-47D2-B278-CFB59D9E2CEC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0B63B27-A82E-491E-874D-65287DAE1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6BCA0F4-CA01-4C23-8DC9-37517C326196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6A3344-5541-4A95-8B49-935363C76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8A86EB6-C3B0-45B8-9181-A364D7B269A5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4ADAC8-5FEE-48DE-85B5-5FA281488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62341" y="228600"/>
            <a:ext cx="2615259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1" y="228600"/>
            <a:ext cx="7668919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2DFBE24-6172-4C08-A3E8-43C051856342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185DC00-2ADF-4114-99B0-AF72AE7B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5064445-3EB2-4740-A67E-9D442628F180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C25438-CDEA-4DC3-BEFE-A3475856D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6DA4541-7D02-4CD5-AC7D-CD9CE6AEA639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F04CF3-E907-467B-B801-43F8572D2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E0E86F3-B1F6-4751-8A68-5D3B175A3EB9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AB9CC1-F9FF-4317-A374-A42117705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18D4D0-FA7B-456A-B70C-8AF196251DBB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DA3E08-B9E6-454F-9018-356587AA0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3E8D2F-0685-4B2A-ABFE-A3D877A54DAE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927A12-031F-4FA3-942A-681E1EDE5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A1AE-E58F-4316-AB8E-A2192E660F73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4CAF-26E0-4A63-9F81-9723506D2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BC1F689-4AD2-46C0-8250-C0DDAAE235B3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D98566-7059-45F4-BA65-7FAF4554C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5E8D8D-6942-4B0E-9AC6-37C81F1D3250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A488584-FABB-4CAF-B3EA-FEE669FBC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88E14A2-A323-4DBD-B645-875F94D414EC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762E2A-3C86-4E15-8A29-714F04E52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213D7F1-CF38-4501-9CAA-A03C29C6B6BC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5E78BA-58CF-4338-809B-9877FFDA2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C86664A-9F7D-423D-9D95-AB82266C1255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FBCFA4-B60D-4E42-B6E7-9C6D74A61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7FE4A-76E3-4DEC-ACAF-7649363C35D5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C93579-24A0-49D0-83D3-99A154345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CBDB-F473-424D-B6E1-7CE8466E5BEF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A529C8-3CA4-49CA-AB9E-82B07803F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53E0-C4A1-49EF-AC77-AD615AAB35A4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B31FCD-82A2-404B-A225-E4AE177CE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7965-EE90-45B6-957A-5E2EF73C4B35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632AB0-F2F8-4FCB-9663-8C60142AE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0EF90-3263-4DF6-84DD-D074D572EF83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8008A4-1ACF-4ACC-ABDD-C13550ECE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C4CB-1F20-4C79-93DE-CA1B3FF8DCA2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D274-3071-49F0-8318-7A1AB07C8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15F1D-6601-4936-BA88-645214B8EC9F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A08C82-FAC6-40A8-A921-D9EC32017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9C09-87F8-4BC5-84F9-1F247AE5C314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FA4CAD-F28A-4D86-95F1-A95FA2B7D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4924B-5DC0-437B-8536-48BDE099EA1D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010500-CE8F-4B66-B843-10F5957B5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27B05-962F-4ED8-A083-0875FA15BFEA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2FEF0A-5170-42A3-A997-846BCE881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5846-1B3D-425E-BD46-8ACDA9226A52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1A0CB8-F450-4A44-B8E1-D5E572B70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F27AA-42E8-40D9-9348-B90D7C620196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B7F494-8BD6-45A8-A0CF-9BECFA65D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70A3A-CEF4-4849-B944-F17620E737A8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11786D8-7A44-4B6D-A055-8602B11FC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966E-BA54-405F-9386-660F3C02637E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6A371F8-02C4-4B65-BBD0-FA1C57814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75B6-F94B-432D-9B7A-9150AD5402E3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CC9E45E-3617-40CA-A2D4-70A525BA2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A78AC-5866-4DF6-8A8F-4FFD81F61499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2449972-E0B3-4B17-B5A1-AD6ACBBBB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8F6E-7E82-4CCB-8949-B9B5AAA95D7E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E0ED5-9047-4594-B8EC-5BED6DCC7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1695-5E02-40E9-A237-C7BF08539B5B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3B82FB-FB11-4D69-A3A2-EF6A92346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3D06-7695-45E3-ADB5-B517C20E5BD4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A1174F9-B43E-4A1C-AC2F-0C01A971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519D-BEFB-4AA6-A854-38624BEED45C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A1778F0-4B51-4AE6-A931-F49FE7AD7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6689-384B-4929-A7A5-8B603ED60720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DDD2CC-8F88-4193-93A8-5460600F6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2E80-BDD6-4EFD-8292-62A51AEA22C2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2B19FE3-04EC-48ED-9960-6DD67DCF1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2906-BEC3-4C19-A13A-66CAE9867AF8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E512D85-F356-495A-A997-B606EE122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DF05-4EAC-4FB5-B2D2-C1A240BF1FC6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8E55A46-B155-4B0E-9E8D-678799B0A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4120-E17E-4224-8B5F-C0FAF8F6B6EE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2D61A9-C48C-46AB-ADA9-1E5588F8C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BBE5D9-9EBC-465A-ADF5-E1AFFAA2793A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9179D8-CC3E-47D1-8A63-8E28C401F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E13868-44C1-48E5-82CC-861706A4DC37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573A89-9613-4986-A1CC-C71D30D72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A3C4-2C9D-4DD0-B8AC-70B3B079966C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7C7E-2781-404A-8CCC-A802AA26F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644191-19C3-46C3-9008-B9EF8C9BC2EA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E323D3-A638-40B8-AE0B-BD33138DE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A8B96E-ADC7-4327-8CB5-396FFB11B88A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75010B-C759-4B22-AE56-212AF4F53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C26225-4715-419E-AE22-B0FE53AAA0F6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77DB02-3C0B-41F1-ABD0-66D3F60AC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7A7607-956C-4999-9194-F9358E743018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1ACC14-7901-4FB8-B06C-E17CF90E1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5CD3B2-20E3-4849-B214-2CA437100ACC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703FF2-C420-450D-9151-29122B150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061CD8-A1C0-4539-93F1-01C524D574D6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1123AC-784B-4C5B-9733-6F345F395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83C029-90CF-4EA5-9056-99A9AC00733A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CB0881-C4E6-49CC-9AC8-611E9881E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5377CF-6E3D-46B3-9736-ED3371522ECF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28021D-92BE-4624-A01E-7B74E6DEE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E0FE8D-816F-47E9-B3A3-E146715AB7C5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76DB65-4147-4E6F-B478-995193731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3308AA-2CEF-462E-BFDD-1E318A22680D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318624-FB10-49C5-8CD2-60138BBEE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8AC83-19B2-4BF6-9ED2-7A393D98D69B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E46A-266C-43C2-AFE3-DA983B254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85A151-86F7-4F98-B18B-DCD50BF2540B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FA4193-1A4B-4B28-BF45-54F33EF7C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3C6317-DE37-4C4D-BDA3-587400E630C7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4C4E89-55CD-4BBA-B466-C3FEF22B4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B62BFD-61B2-4893-93F0-EF74F949FD8F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42C649-0C1E-4EF3-99D5-1A9A25F00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8275E0-7E86-4EF2-9761-F7C9FEF3092C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43DF4E-0D2E-4C42-8081-AD51CF887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802896-7744-4448-A21C-4BA37D2D2E91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E9FFEE-4C1E-4D11-A1C5-05F93D09B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FDE9A2-D8C5-4A77-8243-2B98E8BB77DC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C57032-076D-41E2-9305-386DBB6B6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969DA4-92AC-4731-B420-65A36930FE03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9AC8AA-0A02-4A4E-84B2-BA35C006B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DBA35B-F0E1-4150-A9C9-1E102E0F4CC1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40CCDF-AD36-4C89-8E9A-C4E2ED9B4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222BE6-83A4-46DF-B9B1-E5CCCCDEB1C1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FEF863-9FBB-410D-AF07-ECD6283EE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CF9ACB-5925-4A49-BF27-0A4833D18AFF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2CBB9F-1D0F-46D5-84DB-10D2F4456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6F8F-0AC8-424E-B47B-EFCDE9261F08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2CE8-6B2C-4BE7-96F9-048AE0A6A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D6B5AE-4985-4261-BB17-85B9ABE9C329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C13DCB-9FBF-4153-AC27-C81F06D4F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2E35C8-AA56-45DD-B9E7-5F6B9EA198CC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2C703C-5314-4026-88CA-762273657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A07EEAC-7A21-4162-A5F2-068DBF5BA72F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6BBFCC-A605-4A46-8B27-EB7AFED9A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71F13FB-9093-4B53-9ACA-417D5593DC9E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B21C77C-517E-4267-9D1A-6C9C48185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489E67-F218-4CD3-813C-0EF72781234E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488350-462E-434D-AE92-6AD683D8D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3973E79-B8CB-417A-895F-74BF1456190D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B26599-6919-45B0-844D-6AB07B9B0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6E86B17-57CD-40CB-875F-D79141191D4E}" type="datetime1">
              <a:rPr lang="ru-RU" smtClean="0"/>
              <a:t>26.10.2021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DC7AAA-7B86-4131-80AF-B05C342A3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B0229B4-6776-4790-92A1-7B5303C5D732}" type="datetime1">
              <a:rPr lang="ru-RU" smtClean="0"/>
              <a:t>26.10.2021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217EDD-C219-4783-A71F-2411571E9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7003CCF-FBA4-4129-9911-ABA82F4AE9FA}" type="datetime1">
              <a:rPr lang="ru-RU" smtClean="0"/>
              <a:t>26.10.2021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63D156-5DC4-4245-9AB4-2E3D4C645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4EF700-8546-4E6F-9A7C-808CC0CEBD19}" type="datetime1">
              <a:rPr lang="ru-RU" smtClean="0"/>
              <a:t>26.10.2021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EC5EB-C05B-4702-AE75-60F9C8F6C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31EC1B-E891-461D-9792-7905121DF548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12C30-8B77-4B82-92BF-C38A54DF8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28" r:id="rId2"/>
    <p:sldLayoutId id="2147484027" r:id="rId3"/>
    <p:sldLayoutId id="2147484026" r:id="rId4"/>
    <p:sldLayoutId id="2147484025" r:id="rId5"/>
    <p:sldLayoutId id="2147484024" r:id="rId6"/>
    <p:sldLayoutId id="2147484023" r:id="rId7"/>
    <p:sldLayoutId id="2147484022" r:id="rId8"/>
    <p:sldLayoutId id="2147484021" r:id="rId9"/>
    <p:sldLayoutId id="2147484020" r:id="rId10"/>
    <p:sldLayoutId id="2147484019" r:id="rId11"/>
    <p:sldLayoutId id="2147484018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735D83-9256-4553-823F-99E60561352D}" type="datetime1">
              <a:rPr lang="ru-RU" smtClean="0"/>
              <a:t>26.10.2021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40638CE-FFE5-49D4-9010-2806DCF94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697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13FFD5-2575-4E1F-8A12-CAA4A845AF43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45DE22-E324-439E-9BED-AA6D35C91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9" r:id="rId2"/>
    <p:sldLayoutId id="2147484038" r:id="rId3"/>
    <p:sldLayoutId id="2147484037" r:id="rId4"/>
    <p:sldLayoutId id="2147484036" r:id="rId5"/>
    <p:sldLayoutId id="2147484035" r:id="rId6"/>
    <p:sldLayoutId id="2147484034" r:id="rId7"/>
    <p:sldLayoutId id="2147484033" r:id="rId8"/>
    <p:sldLayoutId id="2147484032" r:id="rId9"/>
    <p:sldLayoutId id="2147484031" r:id="rId10"/>
    <p:sldLayoutId id="21474840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926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2D287B-1D9F-4BE6-B161-FF1C66B23F75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65FAC6-FD00-40E0-A8F7-B000BD766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1CE1B1B-307B-4552-AE74-08EC13DB775E}" type="datetime1">
              <a:rPr lang="ru-RU" smtClean="0"/>
              <a:t>26.10.2021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BB5E480-8250-4B56-A718-1CA8E1BA2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5D549F-2EDE-4559-8383-4B57E92607DC}" type="datetime1">
              <a:rPr lang="ru-RU" smtClean="0"/>
              <a:t>26.10.2021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794A6C3-BDDF-4ED0-AE02-EBA1F4744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7715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05D3C8-D5F8-4755-A8FD-F43CC89E33D9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00ED91-7DDE-4CD8-B86D-2916C138E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9046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0AF46D-55F5-4C0D-B49C-43DEE4BA0C58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4A753B-1F7D-4B47-A592-C0535A716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3CD60C-57F4-48C7-947B-72A54E13FAF7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7941FF-7FAE-4C87-96B9-3A2EA1FBD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1428750"/>
            <a:ext cx="12190413" cy="152400"/>
            <a:chOff x="0" y="900"/>
            <a:chExt cx="6479" cy="96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ltGray">
            <a:xfrm>
              <a:off x="0" y="900"/>
              <a:ext cx="6479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sz="2900">
                <a:solidFill>
                  <a:srgbClr val="FFFF66"/>
                </a:solidFill>
                <a:latin typeface="+mn-lt"/>
                <a:cs typeface="+mn-cs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ltGray">
            <a:xfrm>
              <a:off x="0" y="972"/>
              <a:ext cx="6479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sz="2900">
                <a:solidFill>
                  <a:srgbClr val="FFFF66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228600"/>
            <a:ext cx="1046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Щелкните для правки стиля образца заголовка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981200"/>
            <a:ext cx="1046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Щелкните для правки стилей образца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4795996-328F-447D-98C7-879837D1B34A}" type="datetime1">
              <a:rPr lang="ru-RU" smtClean="0"/>
              <a:t>26.10.2021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616A8AD-123D-4C47-B263-58630AE75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9DF7D16-3A2D-4BB7-B2DC-0EBBE20E369F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7AC3089F-FE92-467B-9B0F-7B9A1013E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F89BFC-1C68-446A-8B0C-4EF32FBA2384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4DA4EC22-EBFB-454E-AD0A-D1AD4E706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392124-377F-4F13-A804-652AC409B344}" type="datetime1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AB2D62-5235-4488-82A2-206896B08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FFE6D4-074D-4FAB-B16F-C6DE7EA5317B}" type="datetime1">
              <a:rPr lang="ru-RU" smtClean="0"/>
              <a:t>26.10.2021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C9FF44-9081-4646-A56D-714E7C0FD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F62B4-3038-4CF7-9EFA-43DA82F6B584}" type="datetime1">
              <a:rPr lang="ru-RU" smtClean="0"/>
              <a:t>26.10.2021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BE6A34-1EDD-40A5-AEC2-E7CC7E7F6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398D497-7BB0-4194-AFAA-F54F81434113}" type="datetime1">
              <a:rPr lang="ru-RU" smtClean="0"/>
              <a:t>26.10.2021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E4A3ADC-70F0-4A3F-B67D-3E8998EEC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0675" y="2028031"/>
            <a:ext cx="9144000" cy="109517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ПРОТИВОЭПИДЕМИЧЕСКОЙ ЗАЩИТЫ ЛИЧНОГО СОСТАВА ВОИНСКИХ ЧАСТЕЙ И НАСЕЛЕНИЯ В ЧРЕЗВЫЧАЙНЫХ СИТУАЦИЯХ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480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4829969"/>
            <a:ext cx="9144000" cy="925512"/>
          </a:xfrm>
        </p:spPr>
        <p:txBody>
          <a:bodyPr/>
          <a:lstStyle/>
          <a:p>
            <a:pPr eaLnBrk="1" hangingPunct="1"/>
            <a:r>
              <a:rPr lang="ru-RU" sz="1800" b="1" dirty="0"/>
              <a:t>Доцент кафедры эпидемиологии и инфекционных болезней </a:t>
            </a:r>
            <a:r>
              <a:rPr lang="ru-RU" sz="1800" b="1" dirty="0" err="1"/>
              <a:t>ОрГМУ</a:t>
            </a:r>
            <a:endParaRPr lang="ru-RU" sz="1800" b="1" dirty="0"/>
          </a:p>
          <a:p>
            <a:pPr eaLnBrk="1" hangingPunct="1"/>
            <a:r>
              <a:rPr lang="ru-RU" sz="1800" b="1" dirty="0"/>
              <a:t>АМИНЕВ Рустам Мусавирович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DCC97-5CC9-407A-AAFC-CE8C49A676A3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мероприятий по противоэпидемическому обеспечению воинской части</a:t>
            </a:r>
          </a:p>
        </p:txBody>
      </p:sp>
      <p:graphicFrame>
        <p:nvGraphicFramePr>
          <p:cNvPr id="213015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184959"/>
              </p:ext>
            </p:extLst>
          </p:nvPr>
        </p:nvGraphicFramePr>
        <p:xfrm>
          <a:off x="1981200" y="1600200"/>
          <a:ext cx="8458200" cy="4872038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Направленность мероприятий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Группы мероприятий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 ИНФЕКЦИИ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Выявление, изоляция, госпитализация, диагностика, лечение (санация);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Режимно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-ограничительные;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Ветеринарно-санитарные;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Дератизация.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МЕХАНИЗМ ПЕРЕДАЧИ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Медицинский контроль;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 Дезинфекция;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Дезинсекция.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ВОСПРИИМЧИВЫЙ ОРГАНИЗМ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Иммунопрофилактика;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 Экстренная профилактика;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 Иммуномодуляция и иммунокоррекция.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ОБЩИЕ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 Лабораторные исследования;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 Гигиеническое обучение и воспитание военнослужащих, пропаганда здорового образа жизни.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FDD14-8BB0-4D43-AD02-4775268644F0}" type="slidenum">
              <a:rPr lang="ru-RU" smtClean="0">
                <a:solidFill>
                  <a:schemeClr val="tx1"/>
                </a:solidFill>
                <a:latin typeface="+mn-lt"/>
              </a:rPr>
              <a:pPr>
                <a:defRPr/>
              </a:pPr>
              <a:t>10</a:t>
            </a:fld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br>
              <a:rPr lang="ru-RU" sz="3200" dirty="0"/>
            </a:br>
            <a:r>
              <a:rPr lang="ru-RU" sz="3200" dirty="0" err="1"/>
              <a:t>Режимно</a:t>
            </a:r>
            <a:r>
              <a:rPr lang="ru-RU" sz="3200" dirty="0"/>
              <a:t>-ограничительные мероприятия проводятся с целью:</a:t>
            </a:r>
            <a:r>
              <a:rPr lang="ru-RU" sz="4000" dirty="0"/>
              <a:t> </a:t>
            </a:r>
          </a:p>
        </p:txBody>
      </p:sp>
      <p:sp>
        <p:nvSpPr>
          <p:cNvPr id="431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384" y="1424353"/>
            <a:ext cx="10764569" cy="5030421"/>
          </a:xfrm>
        </p:spPr>
        <p:txBody>
          <a:bodyPr/>
          <a:lstStyle/>
          <a:p>
            <a:pPr marL="0" indent="442913" algn="just" eaLnBrk="1" hangingPunct="1">
              <a:spcAft>
                <a:spcPts val="600"/>
              </a:spcAft>
              <a:buFontTx/>
              <a:buNone/>
            </a:pPr>
            <a:endParaRPr lang="ru-RU" sz="2400" dirty="0"/>
          </a:p>
          <a:p>
            <a:pPr marL="0" indent="442913" algn="just" eaLnBrk="1" hangingPunct="1">
              <a:spcAft>
                <a:spcPts val="600"/>
              </a:spcAft>
              <a:buFontTx/>
              <a:buNone/>
            </a:pPr>
            <a:r>
              <a:rPr lang="ru-RU" sz="2400" dirty="0"/>
              <a:t>предупреждения заноса инфекции в воинские части, а также, при появлении инфекционных заболеваний среди личного состава, с целью скорейшей ликвидации возникших эпидемических очагов и предупреждение выноса инфекции из воинской части. </a:t>
            </a:r>
          </a:p>
          <a:p>
            <a:pPr marL="0" indent="0" algn="just" eaLnBrk="1" hangingPunct="1">
              <a:lnSpc>
                <a:spcPct val="90000"/>
              </a:lnSpc>
              <a:spcAft>
                <a:spcPts val="600"/>
              </a:spcAft>
            </a:pPr>
            <a:endParaRPr lang="ru-RU" sz="2400" dirty="0"/>
          </a:p>
          <a:p>
            <a:pPr marL="0" indent="533400"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ru-RU" sz="2400" dirty="0"/>
              <a:t>Выделяют следующие виды режимно-ограничительных мероприятий: </a:t>
            </a:r>
          </a:p>
          <a:p>
            <a:pPr marL="0" indent="0" algn="just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ru-RU" sz="2400" i="1" dirty="0"/>
              <a:t>Усиленное медицинское наблюдение</a:t>
            </a:r>
          </a:p>
          <a:p>
            <a:pPr marL="0" indent="0" algn="just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ru-RU" sz="2400" i="1" dirty="0"/>
              <a:t> Обсервация </a:t>
            </a:r>
          </a:p>
          <a:p>
            <a:pPr marL="0" indent="0" algn="just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ru-RU" sz="2400" i="1" dirty="0"/>
              <a:t>Карантин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11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i="1" dirty="0"/>
              <a:t>Усиленное медицинское наблюдение </a:t>
            </a:r>
            <a:r>
              <a:rPr lang="ru-RU" sz="2800" dirty="0">
                <a:solidFill>
                  <a:srgbClr val="FF0000"/>
                </a:solidFill>
              </a:rPr>
              <a:t>вводится распоряжением начальника медицинской службы</a:t>
            </a:r>
            <a:r>
              <a:rPr lang="ru-RU" sz="2800" dirty="0"/>
              <a:t> воинской части в следующих случаях:</a:t>
            </a:r>
          </a:p>
        </p:txBody>
      </p:sp>
      <p:sp>
        <p:nvSpPr>
          <p:cNvPr id="432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1844675"/>
            <a:ext cx="10760075" cy="4281488"/>
          </a:xfrm>
        </p:spPr>
        <p:txBody>
          <a:bodyPr/>
          <a:lstStyle/>
          <a:p>
            <a:pPr marL="442913" indent="-442913" eaLnBrk="1" hangingPunct="1"/>
            <a:r>
              <a:rPr lang="ru-RU" sz="2800" dirty="0"/>
              <a:t>при угрозе заноса инфекций в воинскую часть от местного населения и из природных очагов;</a:t>
            </a:r>
          </a:p>
          <a:p>
            <a:pPr marL="442913" indent="-442913" eaLnBrk="1" hangingPunct="1"/>
            <a:endParaRPr lang="ru-RU" sz="2800" dirty="0"/>
          </a:p>
          <a:p>
            <a:pPr marL="442913" indent="-442913" eaLnBrk="1" hangingPunct="1"/>
            <a:r>
              <a:rPr lang="ru-RU" sz="2800" dirty="0"/>
              <a:t>при выявлении признаков ухудшения эпидемиологической ситуации (появление ранее не регистрировавшихся в воинской части, не характерных для данной местности и времени года, нозологических форм, либо превышение уровня спорадической заболеваемости от 3 до 10%).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12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/>
              <a:t>Усиленное медицинское наблюдение за личным составом осуществляется в целях раннего активного выявления больных в ходе:</a:t>
            </a:r>
            <a:r>
              <a:rPr lang="ru-RU" sz="4000" dirty="0"/>
              <a:t> </a:t>
            </a:r>
          </a:p>
        </p:txBody>
      </p:sp>
      <p:sp>
        <p:nvSpPr>
          <p:cNvPr id="433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1600200"/>
            <a:ext cx="10668000" cy="49244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ru-RU" sz="2400" dirty="0"/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</a:pPr>
            <a:r>
              <a:rPr lang="ru-RU" sz="2400" dirty="0"/>
              <a:t>плановых осмотров личного состава (утренние осмотры, телесные осмотры перед помывкой, </a:t>
            </a:r>
            <a:r>
              <a:rPr lang="ru-RU" sz="2400" dirty="0" err="1"/>
              <a:t>предрейсовые</a:t>
            </a:r>
            <a:r>
              <a:rPr lang="ru-RU" sz="2400" dirty="0"/>
              <a:t> осмотры водителей и др.);</a:t>
            </a:r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</a:pPr>
            <a:r>
              <a:rPr lang="ru-RU" sz="2400" dirty="0"/>
              <a:t>дополнительных опросов жалоб и осмотров (например, перед приемами пищи);</a:t>
            </a:r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</a:pPr>
            <a:r>
              <a:rPr lang="ru-RU" sz="2400" dirty="0"/>
              <a:t>при необходимости - путем медицинских осмотров с термометрией и использованием, в ряде случаев, лабораторных методов исследования.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13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3200" i="1" dirty="0"/>
              <a:t>Обсервация</a:t>
            </a:r>
            <a:r>
              <a:rPr lang="ru-RU" dirty="0"/>
              <a:t> -</a:t>
            </a:r>
          </a:p>
        </p:txBody>
      </p:sp>
      <p:sp>
        <p:nvSpPr>
          <p:cNvPr id="434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0288" y="1446213"/>
            <a:ext cx="10058400" cy="3367087"/>
          </a:xfrm>
        </p:spPr>
        <p:txBody>
          <a:bodyPr/>
          <a:lstStyle/>
          <a:p>
            <a:pPr marL="0" indent="503238" algn="just" eaLnBrk="1" hangingPunct="1">
              <a:lnSpc>
                <a:spcPct val="80000"/>
              </a:lnSpc>
              <a:buFontTx/>
              <a:buNone/>
            </a:pPr>
            <a:r>
              <a:rPr lang="ru-RU" sz="2400" dirty="0"/>
              <a:t>это комплекс ограничительных и противоэпидемических мероприятий, направленных на локализацию и ликвидацию эпидемического очага в воинской части,  недопущение выноса инфекции за ее пределы, а в некоторых случаях – для предотвращения заноса инфекции в воинскую часть.</a:t>
            </a:r>
          </a:p>
          <a:p>
            <a:pPr marL="0" indent="503238" algn="just" eaLnBrk="1" hangingPunct="1">
              <a:lnSpc>
                <a:spcPct val="80000"/>
              </a:lnSpc>
              <a:buFontTx/>
              <a:buNone/>
            </a:pPr>
            <a:endParaRPr lang="ru-RU" sz="2400" dirty="0"/>
          </a:p>
          <a:p>
            <a:pPr marL="0" indent="503238" algn="just" eaLnBrk="1" hangingPunct="1">
              <a:lnSpc>
                <a:spcPct val="80000"/>
              </a:lnSpc>
              <a:buFontTx/>
              <a:buNone/>
            </a:pPr>
            <a:endParaRPr lang="ru-RU" sz="2400" dirty="0"/>
          </a:p>
          <a:p>
            <a:pPr marL="0" indent="503238" algn="just" eaLnBrk="1" hangingPunct="1">
              <a:lnSpc>
                <a:spcPct val="80000"/>
              </a:lnSpc>
              <a:buFontTx/>
              <a:buNone/>
            </a:pPr>
            <a:r>
              <a:rPr lang="ru-RU" sz="2400" dirty="0"/>
              <a:t>Обсервация устанавливается </a:t>
            </a:r>
            <a:r>
              <a:rPr lang="ru-RU" sz="2400" dirty="0">
                <a:solidFill>
                  <a:srgbClr val="FF0000"/>
                </a:solidFill>
              </a:rPr>
              <a:t>приказом командира воинской части (соединения</a:t>
            </a:r>
            <a:r>
              <a:rPr lang="ru-RU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14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50631" y="274638"/>
            <a:ext cx="10931769" cy="850900"/>
          </a:xfrm>
        </p:spPr>
        <p:txBody>
          <a:bodyPr/>
          <a:lstStyle/>
          <a:p>
            <a:pPr eaLnBrk="1" hangingPunct="1"/>
            <a:r>
              <a:rPr lang="ru-RU" sz="2400" dirty="0"/>
              <a:t>Обсервация предполагает наряду с мероприятиями, проводимыми в ходе усиленного медицинского наблюдения, </a:t>
            </a:r>
          </a:p>
        </p:txBody>
      </p:sp>
      <p:sp>
        <p:nvSpPr>
          <p:cNvPr id="435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412875"/>
            <a:ext cx="10261600" cy="5256213"/>
          </a:xfrm>
        </p:spPr>
        <p:txBody>
          <a:bodyPr/>
          <a:lstStyle/>
          <a:p>
            <a:pPr marL="0" indent="503238"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частичное ограничение передвижений и перемещений личного состава как внутри воинской части, так и за ее пределы, развертывание нештатных изоляторов (при необходимости). </a:t>
            </a:r>
          </a:p>
          <a:p>
            <a:pPr marL="0" indent="503238" algn="just" eaLnBrk="1" hangingPunct="1">
              <a:lnSpc>
                <a:spcPct val="80000"/>
              </a:lnSpc>
              <a:buFontTx/>
              <a:buNone/>
            </a:pPr>
            <a:endParaRPr lang="ru-RU" sz="1800" dirty="0"/>
          </a:p>
          <a:p>
            <a:pPr marL="0" indent="503238"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Ограничение перемещений личного состава </a:t>
            </a:r>
            <a:r>
              <a:rPr lang="ru-RU" sz="1800" dirty="0">
                <a:solidFill>
                  <a:srgbClr val="FF0000"/>
                </a:solidFill>
              </a:rPr>
              <a:t>внутри воинской части </a:t>
            </a:r>
            <a:r>
              <a:rPr lang="ru-RU" sz="1800" dirty="0"/>
              <a:t>предусматривает:</a:t>
            </a:r>
          </a:p>
          <a:p>
            <a:pPr marL="0" indent="503238" algn="just" eaLnBrk="1" hangingPunct="1">
              <a:lnSpc>
                <a:spcPct val="80000"/>
              </a:lnSpc>
            </a:pPr>
            <a:r>
              <a:rPr lang="ru-RU" sz="1800" dirty="0"/>
              <a:t>временную отмену массовых мероприятий;</a:t>
            </a:r>
          </a:p>
          <a:p>
            <a:pPr marL="0" indent="503238" algn="just" eaLnBrk="1" hangingPunct="1">
              <a:lnSpc>
                <a:spcPct val="80000"/>
              </a:lnSpc>
            </a:pPr>
            <a:r>
              <a:rPr lang="ru-RU" sz="1800" dirty="0"/>
              <a:t>отдельное размещение прибывших из командировок и отпусков;</a:t>
            </a:r>
          </a:p>
          <a:p>
            <a:pPr marL="0" indent="503238" algn="just" eaLnBrk="1" hangingPunct="1">
              <a:lnSpc>
                <a:spcPct val="80000"/>
              </a:lnSpc>
            </a:pPr>
            <a:r>
              <a:rPr lang="ru-RU" sz="1800" dirty="0"/>
              <a:t>организацию (при возможности) двух-трехсменного питания;</a:t>
            </a:r>
          </a:p>
          <a:p>
            <a:pPr marL="0" indent="503238" algn="just" eaLnBrk="1" hangingPunct="1">
              <a:lnSpc>
                <a:spcPct val="80000"/>
              </a:lnSpc>
            </a:pPr>
            <a:r>
              <a:rPr lang="ru-RU" sz="1800" dirty="0"/>
              <a:t>ограничение общения личного состава различных подразделений, а также с личным составом соседних воинских частей.</a:t>
            </a:r>
          </a:p>
          <a:p>
            <a:pPr marL="0" indent="503238" algn="just" eaLnBrk="1" hangingPunct="1">
              <a:lnSpc>
                <a:spcPct val="80000"/>
              </a:lnSpc>
              <a:buFontTx/>
              <a:buNone/>
            </a:pPr>
            <a:endParaRPr lang="ru-RU" sz="1800" dirty="0"/>
          </a:p>
          <a:p>
            <a:pPr marL="0" indent="503238"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Ограничение перемещений личного состава </a:t>
            </a:r>
            <a:r>
              <a:rPr lang="ru-RU" sz="1800" dirty="0">
                <a:solidFill>
                  <a:srgbClr val="FF0000"/>
                </a:solidFill>
              </a:rPr>
              <a:t>за пределы воинской части </a:t>
            </a:r>
            <a:r>
              <a:rPr lang="ru-RU" sz="1800" dirty="0"/>
              <a:t>предусматривает:</a:t>
            </a:r>
          </a:p>
          <a:p>
            <a:pPr marL="0" indent="503238" algn="just" eaLnBrk="1" hangingPunct="1">
              <a:lnSpc>
                <a:spcPct val="80000"/>
              </a:lnSpc>
            </a:pPr>
            <a:r>
              <a:rPr lang="ru-RU" sz="1800" dirty="0"/>
              <a:t>отмену увольнений из расположения воинской части;</a:t>
            </a:r>
          </a:p>
          <a:p>
            <a:pPr marL="0" indent="503238" algn="just" eaLnBrk="1" hangingPunct="1">
              <a:lnSpc>
                <a:spcPct val="80000"/>
              </a:lnSpc>
            </a:pPr>
            <a:r>
              <a:rPr lang="ru-RU" sz="1800" dirty="0"/>
              <a:t>ограничение убытия военнослужащих в командировки и отпуска;</a:t>
            </a:r>
          </a:p>
          <a:p>
            <a:pPr marL="0" indent="503238" algn="just" eaLnBrk="1" hangingPunct="1">
              <a:lnSpc>
                <a:spcPct val="80000"/>
              </a:lnSpc>
            </a:pPr>
            <a:r>
              <a:rPr lang="ru-RU" sz="1800" dirty="0"/>
              <a:t>запрещение приема посетителей;</a:t>
            </a:r>
          </a:p>
          <a:p>
            <a:pPr marL="0" indent="503238" algn="just" eaLnBrk="1" hangingPunct="1">
              <a:lnSpc>
                <a:spcPct val="80000"/>
              </a:lnSpc>
            </a:pPr>
            <a:r>
              <a:rPr lang="ru-RU" sz="1800" dirty="0"/>
              <a:t>ограничение выезда, въезда и транзитного проезда через район</a:t>
            </a:r>
            <a:br>
              <a:rPr lang="ru-RU" sz="1800" dirty="0"/>
            </a:br>
            <a:r>
              <a:rPr lang="ru-RU" sz="1800" dirty="0"/>
              <a:t>обсервации и вывоза из него вооружения, боевой техники и материальных</a:t>
            </a:r>
            <a:br>
              <a:rPr lang="ru-RU" sz="1800" dirty="0"/>
            </a:br>
            <a:r>
              <a:rPr lang="ru-RU" sz="1800" dirty="0"/>
              <a:t>средств без предварительного их обеззараживания.</a:t>
            </a:r>
          </a:p>
          <a:p>
            <a:pPr marL="0" indent="503238" algn="just" eaLnBrk="1" hangingPunct="1">
              <a:lnSpc>
                <a:spcPct val="80000"/>
              </a:lnSpc>
              <a:buFontTx/>
              <a:buNone/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i="1"/>
              <a:t>Карантин</a:t>
            </a:r>
            <a:r>
              <a:rPr lang="ru-RU"/>
              <a:t> </a:t>
            </a:r>
          </a:p>
        </p:txBody>
      </p:sp>
      <p:sp>
        <p:nvSpPr>
          <p:cNvPr id="436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1600200"/>
            <a:ext cx="10088563" cy="4924425"/>
          </a:xfrm>
        </p:spPr>
        <p:txBody>
          <a:bodyPr/>
          <a:lstStyle/>
          <a:p>
            <a:pPr indent="554038" algn="just" eaLnBrk="1" hangingPunct="1">
              <a:lnSpc>
                <a:spcPct val="80000"/>
              </a:lnSpc>
              <a:buFontTx/>
              <a:buChar char="-"/>
            </a:pPr>
            <a:r>
              <a:rPr lang="ru-RU" sz="2400" dirty="0"/>
              <a:t>комплекс режимных и противоэпидемических мероприятий, направленных на полную изоляцию очага и ликвидацию инфекционной заболеваемости в нем.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ru-RU" sz="24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i="1" dirty="0"/>
              <a:t>Карантин, </a:t>
            </a:r>
            <a:r>
              <a:rPr lang="ru-RU" sz="2400" dirty="0"/>
              <a:t>согласно Федеральному закону №52-ФЗ от 1999 г., это - административные, медико-санитарные, ветеринарные и иные меры, направленные на предотвращение распространения инфекционных заболеваний и предусматривающие особый режим хозяйственной и иной деятельности, ограничение передвижения населения, транспортных средств, грузов, товаров и животных.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dirty="0"/>
              <a:t>Режим карантина устанавливается </a:t>
            </a:r>
            <a:r>
              <a:rPr lang="ru-RU" sz="2400" dirty="0">
                <a:solidFill>
                  <a:srgbClr val="FF0000"/>
                </a:solidFill>
              </a:rPr>
              <a:t>приказом командующего войсками военного округа</a:t>
            </a:r>
            <a:r>
              <a:rPr lang="ru-RU" sz="2400" dirty="0"/>
              <a:t>, а в военное время – командующим армией.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60350"/>
            <a:ext cx="10972800" cy="1655763"/>
          </a:xfrm>
        </p:spPr>
        <p:txBody>
          <a:bodyPr/>
          <a:lstStyle/>
          <a:p>
            <a:pPr eaLnBrk="1" hangingPunct="1"/>
            <a:r>
              <a:rPr lang="ru-RU" sz="2800" dirty="0"/>
              <a:t>При карантине проводившиеся в воинской части (соединении) ограничительные мероприятия дополняются режимными, которые включают:</a:t>
            </a:r>
            <a:r>
              <a:rPr lang="ru-RU" sz="4000" dirty="0"/>
              <a:t> </a:t>
            </a:r>
          </a:p>
        </p:txBody>
      </p:sp>
      <p:sp>
        <p:nvSpPr>
          <p:cNvPr id="437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2005013"/>
            <a:ext cx="11393488" cy="4519612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400" dirty="0"/>
              <a:t>обозначение на местности и вооруженную охрану района карантина;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400" dirty="0"/>
              <a:t>запрещение выезда из района карантина и максимальное ограничение въезда в него;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400" dirty="0"/>
              <a:t>максимальное разобщение личного состава (размещение, питание и организация боевой подготовки проводится повзводно);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400" dirty="0"/>
              <a:t>организацию в районе карантина комендантской службы;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400" dirty="0"/>
              <a:t>снабжение воинских частей (соединений) через перегрузочные площадки;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400" dirty="0"/>
              <a:t>проведение экстренной профилактики, иммунизации (по показаниям);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400" dirty="0"/>
              <a:t>проведение дезинфекции, дезинсекции и дератизации;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400" dirty="0"/>
              <a:t>перевод медицинских подразделений на СПЭР, усиление их специалистами ЛПО и СПО, необходимыми средствами и имуществом.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/>
              <a:t>Дератизация</a:t>
            </a:r>
            <a:endParaRPr lang="ru-RU" sz="4000"/>
          </a:p>
        </p:txBody>
      </p:sp>
      <p:sp>
        <p:nvSpPr>
          <p:cNvPr id="438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00200"/>
            <a:ext cx="10240963" cy="4997450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Комплекс мероприятий по уничтожению или снижению численности грызунов, проводимый в целях предупреждения заражения личного состава возбудителями зоонозных инфекций. 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endParaRPr lang="ru-RU" sz="2000" dirty="0"/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Виды дератизации:</a:t>
            </a:r>
          </a:p>
          <a:p>
            <a:pPr indent="3429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b="1" dirty="0">
                <a:solidFill>
                  <a:srgbClr val="FF0000"/>
                </a:solidFill>
              </a:rPr>
              <a:t>Профилактическая:</a:t>
            </a:r>
          </a:p>
          <a:p>
            <a:pPr indent="342900" algn="just" eaLnBrk="1" hangingPunct="1">
              <a:lnSpc>
                <a:spcPct val="80000"/>
              </a:lnSpc>
            </a:pPr>
            <a:r>
              <a:rPr lang="ru-RU" sz="2000" dirty="0"/>
              <a:t>санитарно-технические мероприятия</a:t>
            </a:r>
          </a:p>
          <a:p>
            <a:pPr indent="342900" algn="just" eaLnBrk="1" hangingPunct="1">
              <a:lnSpc>
                <a:spcPct val="80000"/>
              </a:lnSpc>
            </a:pPr>
            <a:r>
              <a:rPr lang="ru-RU" sz="2000" dirty="0"/>
              <a:t>санитарно-гигиенические мероприятия</a:t>
            </a:r>
          </a:p>
          <a:p>
            <a:pPr indent="342900" algn="just" eaLnBrk="1" hangingPunct="1">
              <a:lnSpc>
                <a:spcPct val="80000"/>
              </a:lnSpc>
            </a:pPr>
            <a:r>
              <a:rPr lang="ru-RU" sz="2000" dirty="0" err="1"/>
              <a:t>агро-лесотехничесекие</a:t>
            </a:r>
            <a:r>
              <a:rPr lang="ru-RU" sz="2000" dirty="0"/>
              <a:t> мероприятия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FF0000"/>
                </a:solidFill>
              </a:rPr>
              <a:t>2.   Истребительная: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Методы истребительной дератизации:</a:t>
            </a:r>
          </a:p>
          <a:p>
            <a:pPr indent="342900" algn="just" eaLnBrk="1" hangingPunct="1">
              <a:lnSpc>
                <a:spcPct val="80000"/>
              </a:lnSpc>
            </a:pPr>
            <a:r>
              <a:rPr lang="ru-RU" sz="2000" dirty="0"/>
              <a:t>механический</a:t>
            </a:r>
          </a:p>
          <a:p>
            <a:pPr indent="342900" algn="just" eaLnBrk="1" hangingPunct="1">
              <a:lnSpc>
                <a:spcPct val="80000"/>
              </a:lnSpc>
            </a:pPr>
            <a:r>
              <a:rPr lang="ru-RU" sz="2000" dirty="0"/>
              <a:t>химический</a:t>
            </a:r>
          </a:p>
          <a:p>
            <a:pPr indent="342900" algn="just" eaLnBrk="1" hangingPunct="1">
              <a:lnSpc>
                <a:spcPct val="80000"/>
              </a:lnSpc>
            </a:pPr>
            <a:r>
              <a:rPr lang="ru-RU" sz="2000" dirty="0"/>
              <a:t>биологический</a:t>
            </a:r>
          </a:p>
          <a:p>
            <a:pPr indent="342900" algn="just" eaLnBrk="1" hangingPunct="1">
              <a:lnSpc>
                <a:spcPct val="80000"/>
              </a:lnSpc>
              <a:buFontTx/>
              <a:buAutoNum type="arabicPeriod"/>
            </a:pPr>
            <a:endParaRPr lang="ru-RU" sz="2000" dirty="0"/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endParaRPr lang="ru-RU" sz="2000" dirty="0"/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 </a:t>
            </a:r>
          </a:p>
          <a:p>
            <a:pPr indent="342900" eaLnBrk="1" hangingPunct="1">
              <a:lnSpc>
                <a:spcPct val="80000"/>
              </a:lnSpc>
            </a:pPr>
            <a:endParaRPr lang="ru-RU" sz="2000" dirty="0"/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18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/>
              <a:t>Ветеринарно-санитарные мероприятия</a:t>
            </a:r>
            <a:r>
              <a:rPr lang="ru-RU" sz="4000"/>
              <a:t> </a:t>
            </a:r>
          </a:p>
        </p:txBody>
      </p:sp>
      <p:sp>
        <p:nvSpPr>
          <p:cNvPr id="439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00200"/>
            <a:ext cx="10240963" cy="4997450"/>
          </a:xfrm>
        </p:spPr>
        <p:txBody>
          <a:bodyPr/>
          <a:lstStyle/>
          <a:p>
            <a:pPr indent="342900" algn="just" eaLnBrk="1" hangingPunct="1">
              <a:buFontTx/>
              <a:buNone/>
            </a:pPr>
            <a:r>
              <a:rPr lang="ru-RU" sz="2000" dirty="0"/>
              <a:t>	проводятся в целях предупреждения заражения личного состава возбудителями зоонозных инфекций. Они направлены на поддержание эпизоотического благополучия среди домашних и служебных животных, которые могут представлять опасность для личного состава воинской части, и предупреждение поставок в воинскую часть зараженных продуктов животного и растительного происхождения. </a:t>
            </a:r>
          </a:p>
          <a:p>
            <a:pPr indent="342900" eaLnBrk="1" hangingPunct="1">
              <a:lnSpc>
                <a:spcPct val="80000"/>
              </a:lnSpc>
            </a:pPr>
            <a:endParaRPr lang="ru-RU" sz="2000" dirty="0"/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sz="2000" dirty="0"/>
              <a:t>Ветеринарно-санитарные мероприятия проводит ветеринарная служба.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19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6" name="Object 8"/>
          <p:cNvGraphicFramePr>
            <a:graphicFrameLocks noGrp="1" noChangeAspect="1"/>
          </p:cNvGraphicFramePr>
          <p:nvPr>
            <p:ph/>
          </p:nvPr>
        </p:nvGraphicFramePr>
        <p:xfrm>
          <a:off x="1751013" y="6350"/>
          <a:ext cx="8515350" cy="666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68" name="Диаграмма" r:id="rId4" imgW="4905392" imgH="3838487" progId="Excel.Chart.8">
                  <p:embed/>
                </p:oleObj>
              </mc:Choice>
              <mc:Fallback>
                <p:oleObj name="Диаграмма" r:id="rId4" imgW="4905392" imgH="3838487" progId="Excel.Char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6350"/>
                        <a:ext cx="8515350" cy="666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50452-0E6C-421B-B47F-D3ACDEEE4DD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мероприятий по противоэпидемическому обеспечению воинской части</a:t>
            </a:r>
          </a:p>
        </p:txBody>
      </p:sp>
      <p:graphicFrame>
        <p:nvGraphicFramePr>
          <p:cNvPr id="7197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436997"/>
              </p:ext>
            </p:extLst>
          </p:nvPr>
        </p:nvGraphicFramePr>
        <p:xfrm>
          <a:off x="1981200" y="1600200"/>
          <a:ext cx="8458200" cy="4870664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Направленность мероприятий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Группы мероприятий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 ИНФЕКЦИИ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Выявление, изоляция, госпитализация, диагностика, лечение (санация);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Режимно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-ограничительные;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Ветеринарно-санитарные;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Дератизация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МЕХАНИЗМ ПЕРЕДАЧИ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Медицинский контроль;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 Дезинфекция;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Дезинсекция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ВОСПРИИМЧИВЫЙ ОРГАНИЗМ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Иммунопрофилактика;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 Экстренная профилактика;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 Иммуномодуляция и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иммунокоррекция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ОБЩИЕ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 Лабораторные исследования;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 Гигиеническое обучение и воспитание военнослужащих, пропаганда здорового образа жизни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FDD14-8BB0-4D43-AD02-4775268644F0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4" y="384174"/>
            <a:ext cx="11521761" cy="578123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/>
              <a:t>	</a:t>
            </a:r>
            <a:r>
              <a:rPr lang="ru-RU" i="1" dirty="0">
                <a:solidFill>
                  <a:schemeClr val="tx2"/>
                </a:solidFill>
              </a:rPr>
              <a:t>Медицинский контроль за условиями службы и быта военнослужащих</a:t>
            </a:r>
          </a:p>
          <a:p>
            <a:pPr indent="463550" algn="just" eaLnBrk="1" hangingPunct="1">
              <a:buFontTx/>
              <a:buNone/>
            </a:pPr>
            <a:r>
              <a:rPr lang="ru-RU" sz="2000" dirty="0"/>
              <a:t>- это деятельность должностных лиц медицинской службы по </a:t>
            </a:r>
            <a:r>
              <a:rPr lang="ru-RU" sz="2000" dirty="0">
                <a:solidFill>
                  <a:srgbClr val="FF0000"/>
                </a:solidFill>
              </a:rPr>
              <a:t>предупреждению, обнаружению и пресечению нарушений </a:t>
            </a:r>
            <a:r>
              <a:rPr lang="ru-RU" sz="2000" dirty="0"/>
              <a:t>санитарного законодательства Российской Федерации для </a:t>
            </a:r>
            <a:r>
              <a:rPr lang="ru-RU" sz="2000" dirty="0">
                <a:solidFill>
                  <a:srgbClr val="FF0000"/>
                </a:solidFill>
              </a:rPr>
              <a:t>обеспечения санитарно-эпидемиологического благополучия</a:t>
            </a:r>
            <a:r>
              <a:rPr lang="ru-RU" sz="2000" dirty="0"/>
              <a:t> личного состава воинской части.</a:t>
            </a:r>
          </a:p>
          <a:p>
            <a:pPr algn="just" eaLnBrk="1" hangingPunct="1">
              <a:buFontTx/>
              <a:buNone/>
            </a:pPr>
            <a:r>
              <a:rPr lang="ru-RU" sz="2000" dirty="0"/>
              <a:t>Направления медицинского контроля: </a:t>
            </a:r>
          </a:p>
          <a:p>
            <a:pPr marL="625475" indent="-263525" algn="just" eaLnBrk="1" hangingPunct="1"/>
            <a:r>
              <a:rPr lang="ru-RU" sz="2000" dirty="0"/>
              <a:t>размещение</a:t>
            </a:r>
          </a:p>
          <a:p>
            <a:pPr marL="625475" indent="-263525" algn="just" eaLnBrk="1" hangingPunct="1"/>
            <a:r>
              <a:rPr lang="ru-RU" sz="2000" dirty="0"/>
              <a:t>питание</a:t>
            </a:r>
          </a:p>
          <a:p>
            <a:pPr marL="625475" indent="-263525" algn="just" eaLnBrk="1" hangingPunct="1"/>
            <a:r>
              <a:rPr lang="ru-RU" sz="2000" dirty="0"/>
              <a:t>водообеспечение</a:t>
            </a:r>
          </a:p>
          <a:p>
            <a:pPr marL="625475" indent="-263525" algn="just" eaLnBrk="1" hangingPunct="1"/>
            <a:r>
              <a:rPr lang="ru-RU" sz="2000" dirty="0"/>
              <a:t>банно-прачечное обслуживание </a:t>
            </a:r>
          </a:p>
          <a:p>
            <a:pPr marL="625475" indent="-263525" algn="just" eaLnBrk="1" hangingPunct="1"/>
            <a:r>
              <a:rPr lang="ru-RU" sz="2000" dirty="0"/>
              <a:t>очистка территории военных городков</a:t>
            </a:r>
          </a:p>
          <a:p>
            <a:pPr marL="625475" indent="-263525" algn="just" eaLnBrk="1" hangingPunct="1"/>
            <a:r>
              <a:rPr lang="ru-RU" sz="2000" dirty="0"/>
              <a:t>условия военного труда</a:t>
            </a:r>
          </a:p>
          <a:p>
            <a:pPr marL="625475" indent="-263525" algn="just" eaLnBrk="1" hangingPunct="1"/>
            <a:r>
              <a:rPr lang="ru-RU" sz="2000" dirty="0"/>
              <a:t>соблюдение правил личной гигиены</a:t>
            </a:r>
          </a:p>
          <a:p>
            <a:pPr marL="625475" indent="-263525" algn="just" eaLnBrk="1" hangingPunct="1"/>
            <a:r>
              <a:rPr lang="ru-RU" sz="2000" dirty="0"/>
              <a:t>захоронение павших в бою (умерших) воинов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21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/>
              <a:t>Медицинский контроль за размещением </a:t>
            </a:r>
            <a:r>
              <a:rPr lang="ru-RU" sz="3200"/>
              <a:t>включает:</a:t>
            </a:r>
          </a:p>
        </p:txBody>
      </p:sp>
      <p:sp>
        <p:nvSpPr>
          <p:cNvPr id="442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400" dirty="0"/>
              <a:t>проведение санитарно-эпидемиологической разведки предполагаемого района разбивки лагеря, застав, блокпостов или населенного пункта;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400" dirty="0"/>
              <a:t>контроль за соблюдением санитарных норм и правил при разбивке, устройстве и оборудовании лагеря для размещения воинских частей и подразделений;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400" dirty="0"/>
              <a:t>контроль за содержанием территории лагеря, устройством отхожих мест, умывальников, мусоросборников, осуществлением периодического удаления нечистот и бытовых отходов;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400" dirty="0"/>
              <a:t>в пунктах постоянной дислокации - контроль норм размещения в казармах, режима проветривания помещений, влажной уборки, работы вентиляции и т.д.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22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i="1" dirty="0"/>
              <a:t>Медицинский контроль за питанием </a:t>
            </a:r>
            <a:r>
              <a:rPr lang="ru-RU" sz="2800" dirty="0"/>
              <a:t>личного состава воинской части включает:</a:t>
            </a:r>
          </a:p>
        </p:txBody>
      </p:sp>
      <p:sp>
        <p:nvSpPr>
          <p:cNvPr id="443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861675" cy="4852988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/>
              <a:t>контроль за выбором мест развертывания пунктов питания и их устройством в соответствии с санитарными нормами и правилами;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/>
              <a:t>медицинский контроль за выполнением должностными лицами продовольственной службы санитарных норм и правил при приготовлении, хранении и транспортировке готовой пищи и пищевых продуктов, не подвергающихся термической обработке;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/>
              <a:t>систематический контроль за условиями хранения продовольствия, качеством продовольствия, поступающего на довольствие личному составу;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/>
              <a:t>в сомнительных случаях отбор проб и доставка их в санитарно-профилактическую организацию (подразделение) для проведения исследования на пригодность для питания личного состава;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/>
              <a:t>медицинский контроль за состоянием здоровья лиц поварского состава и обслуживающего персонала, проведение бактериологического обследования декретированных контингентов;</a:t>
            </a:r>
          </a:p>
          <a:p>
            <a:pPr marL="609600" indent="-609600"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/>
              <a:t>медицинский контроль за наличием у личного состава индивидуальных котелков и организацией контроля за их содержанием младшими командирами.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23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5846"/>
            <a:ext cx="10972800" cy="791308"/>
          </a:xfrm>
        </p:spPr>
        <p:txBody>
          <a:bodyPr/>
          <a:lstStyle/>
          <a:p>
            <a:pPr eaLnBrk="1" hangingPunct="1"/>
            <a:r>
              <a:rPr lang="ru-RU" sz="2800" i="1" dirty="0"/>
              <a:t>Медицинский контроль за водообеспечением </a:t>
            </a:r>
            <a:r>
              <a:rPr lang="ru-RU" sz="2800" dirty="0"/>
              <a:t>включает:</a:t>
            </a:r>
          </a:p>
        </p:txBody>
      </p:sp>
      <p:sp>
        <p:nvSpPr>
          <p:cNvPr id="444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049" y="987425"/>
            <a:ext cx="11497901" cy="5395790"/>
          </a:xfrm>
        </p:spPr>
        <p:txBody>
          <a:bodyPr/>
          <a:lstStyle/>
          <a:p>
            <a:pPr marL="361950" indent="-36195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1800" dirty="0"/>
              <a:t>участие в разведке по выбору источников водоснабжения (централизованных и децентрализованных) для базового района, застав, блокпостов и т.д.;</a:t>
            </a:r>
          </a:p>
          <a:p>
            <a:pPr marL="361950" indent="-36195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1800" dirty="0"/>
              <a:t>оценку санитарного состояния территории, непосредственно прилегающей к источнику централизованного водоснабжения и его оборудования на местности;</a:t>
            </a:r>
          </a:p>
          <a:p>
            <a:pPr marL="361950" indent="-36195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1800" dirty="0"/>
              <a:t>выдачу разрешения на использование источника водоснабжения для подачи воды в воинскую часть на хозяйственно-питьевые нужды и рекомендаций по улучшению качества добываемой воды;</a:t>
            </a:r>
          </a:p>
          <a:p>
            <a:pPr marL="361950" indent="-36195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1800" dirty="0"/>
              <a:t>систематический контроль за санитарным состоянием пунктов полевого водоснабжения воинской части (подразделения), соблюдением технологии очистки и обеззараживания воды, проводимой специалистами инженерной службы или коммунальными службами, при использовании городских (поселковых) коммунальных водопроводов;</a:t>
            </a:r>
          </a:p>
          <a:p>
            <a:pPr marL="361950" indent="-36195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1800" dirty="0"/>
              <a:t>постоянный контроль за средствами доставки воды в подразделения, их своевременной очисткой и обеззараживанием, наличием санитарных паспортов, состоянием здоровья персонала, ответственного за доставку воды в подразделение (воинскую часть);</a:t>
            </a:r>
          </a:p>
          <a:p>
            <a:pPr marL="361950" indent="-36195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1800" dirty="0"/>
              <a:t>медицинский контроль за обеспеченностью личного состава индивидуальными флягами, средствами для обеззараживания индивидуальных запасов воды;</a:t>
            </a:r>
          </a:p>
          <a:p>
            <a:pPr marL="361950" indent="-36195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1800" dirty="0"/>
              <a:t>организация и проведение периодического медицинского и бактериологического обследования персонала пунктов полевого водоснабжения;</a:t>
            </a:r>
          </a:p>
          <a:p>
            <a:pPr marL="361950" indent="-361950"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1800" dirty="0"/>
              <a:t>сбор информации о санитарном состоянии системы водообеспечения населения в районе дислокации воинской части (соединения), о качественных и количественных показателях его водообеспечения.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24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i="1" dirty="0"/>
              <a:t>Медицинский контроль за банно-прачечным обслуживанием </a:t>
            </a:r>
            <a:r>
              <a:rPr lang="ru-RU" sz="2800" dirty="0"/>
              <a:t>включает:</a:t>
            </a:r>
          </a:p>
        </p:txBody>
      </p:sp>
      <p:sp>
        <p:nvSpPr>
          <p:cNvPr id="445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2875"/>
            <a:ext cx="11053763" cy="51117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400"/>
              <a:t>контроль за полнотой и своевременностью помывки личного состава со сменой нательного и постельного белья, обеспеченностью мылом, мочалками и другими банными принадлежностями;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400"/>
              <a:t>проведение не реже одного раза в неделю телесного осмотра военнослужащих на предмет выявления педикулеза, кожно-гнойничковых и грибковых заболеваний;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400"/>
              <a:t>контроль за соблюдением режимов стирки, дезинфекции обмундирования, постельного и нательного белья, а также за санитарно-техническим состоянием объектов банно-прачечных объектов;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400"/>
              <a:t>медицинский контроль за состоянием здоровья персонала банно-прачечных объектов.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25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i="1"/>
              <a:t>Медицинский контроль за захоронением павших в бою и умерших воинов </a:t>
            </a:r>
            <a:r>
              <a:rPr lang="ru-RU" sz="2800"/>
              <a:t>включает:</a:t>
            </a:r>
          </a:p>
        </p:txBody>
      </p:sp>
      <p:sp>
        <p:nvSpPr>
          <p:cNvPr id="446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1600200"/>
            <a:ext cx="11145837" cy="49974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/>
              <a:t>участие представителя медицинской службы (врача-специалиста СПО) в выборе мест для захоронения погибших в бою, умерших от ран и болезней и контроль за соблюдением правил захоронения;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/>
              <a:t>контроль за проведением дезинфекционных мероприятий при захоронении трупов, а также за утилизацией опасных для здоровья личного состава (населения) материалов, в том числе, ампутационного материала из ЛПО (подразделений);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/>
              <a:t>медицинский контроль за наличием у личного состава подразделений, очищающих поля сражения (населенные пункты) от тел погибших (умерших) специальной одежды, средств индивидуальной защиты органов дыхания и кожных покровов, возможностью осуществления помывки после проведения работ, психо-эмоциональным состоянием;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/>
              <a:t>участие  представителя медицинской службы в выборе места (помещения) для временного содержания (сохранения) тел погибших (умерших) до их отправки по месту захоронения;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sz="2000"/>
              <a:t>контроль за порядком отправки тел погибших (умерших) к месту захоронения с выдачей справки-разрешения на вывоз тела из района боевых действий в случаях, когда перевозка тела не представляет эпидемической опасности для окружающих.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26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i="1"/>
              <a:t>Дезинфекция</a:t>
            </a:r>
            <a:r>
              <a:rPr lang="ru-RU"/>
              <a:t> </a:t>
            </a:r>
          </a:p>
        </p:txBody>
      </p:sp>
      <p:sp>
        <p:nvSpPr>
          <p:cNvPr id="447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143000"/>
            <a:ext cx="10872788" cy="5456238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sz="2000"/>
              <a:t>	представляет собой комплекс мероприятий, направленных на уничтожение (снижение концентрации до безопасного уровня) возбудителей инфекционных заболеваний на различных объектах внешней среды, являющихся факторами передачи инфекции.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endParaRPr lang="ru-RU" sz="2000"/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0000"/>
                </a:solidFill>
              </a:rPr>
              <a:t>Виды дезинфекции: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endParaRPr lang="ru-RU" sz="2000"/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sz="2000"/>
              <a:t>1. </a:t>
            </a:r>
            <a:r>
              <a:rPr lang="ru-RU" sz="2000" b="1">
                <a:solidFill>
                  <a:srgbClr val="FF0000"/>
                </a:solidFill>
              </a:rPr>
              <a:t>Профилактическая дезинфекция </a:t>
            </a:r>
            <a:r>
              <a:rPr lang="ru-RU" sz="2000"/>
              <a:t>проводится систематически, независимо от эпидемиологической обстановки, на объектах воинской части для предупреждения накопления патогенных возбудителей на факторах передачи.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endParaRPr lang="ru-RU" sz="2000"/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0000"/>
                </a:solidFill>
              </a:rPr>
              <a:t>2. Очаговая дезинфекция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sz="2000"/>
              <a:t>- </a:t>
            </a:r>
            <a:r>
              <a:rPr lang="ru-RU" sz="2000" i="1">
                <a:solidFill>
                  <a:srgbClr val="FF0000"/>
                </a:solidFill>
              </a:rPr>
              <a:t>Текущая дезинфекция </a:t>
            </a:r>
            <a:r>
              <a:rPr lang="ru-RU" sz="2000"/>
              <a:t>проводится в изоляторах и инфекционных отделениях госпиталей с целью уничтожения возбудителей в выделениях больных и помещениях, где они содержатся.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endParaRPr lang="ru-RU" sz="2000"/>
          </a:p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sz="2000"/>
              <a:t>- </a:t>
            </a:r>
            <a:r>
              <a:rPr lang="ru-RU" sz="2000" i="1">
                <a:solidFill>
                  <a:srgbClr val="FF0000"/>
                </a:solidFill>
              </a:rPr>
              <a:t>Заключительная дезинфекция </a:t>
            </a:r>
            <a:r>
              <a:rPr lang="ru-RU" sz="2000"/>
              <a:t>проводится не позднее 3 часов после изоляции, госпитализации, выписки или смерти больного для уничтожения возбудителей инфекционных болезней в местах, где он находился.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27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66913" y="-206375"/>
            <a:ext cx="8229600" cy="1143000"/>
          </a:xfrm>
        </p:spPr>
        <p:txBody>
          <a:bodyPr/>
          <a:lstStyle/>
          <a:p>
            <a:pPr eaLnBrk="1" hangingPunct="1"/>
            <a:br>
              <a:rPr lang="ru-RU" sz="3600" i="1" dirty="0"/>
            </a:br>
            <a:r>
              <a:rPr lang="ru-RU" sz="3600" i="1" dirty="0"/>
              <a:t>Дезинсекция</a:t>
            </a:r>
            <a:r>
              <a:rPr lang="ru-RU" dirty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808038"/>
            <a:ext cx="11228387" cy="5280025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/>
              <a:t>	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/>
              <a:t>это комплекс мероприятий, направленный уничтожение (снижение численности до безопасного уровня) насекомых и клещей - переносчиков инфекционных заболеваний и бытовых паразитов на объектах внешней среды. 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Виды дезинсекции: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Профилактическая</a:t>
            </a:r>
            <a:r>
              <a:rPr lang="ru-RU" sz="2000" dirty="0"/>
              <a:t> – направлена на предупреждение выплода насекомых, недопущение их проникновения в помещения и создание в этих помещениях неблагоприятных условий для их существования.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endParaRPr lang="ru-RU" sz="2000" dirty="0"/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Истребительная</a:t>
            </a:r>
            <a:r>
              <a:rPr lang="ru-RU" sz="2000" dirty="0"/>
              <a:t> – направлена на уничтожение насекомых на всех стадиях развития.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endParaRPr lang="ru-RU" sz="2000" dirty="0"/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Методы истребительной дезинсекции:</a:t>
            </a:r>
          </a:p>
          <a:p>
            <a:pPr indent="64135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/>
              <a:t>механический</a:t>
            </a:r>
          </a:p>
          <a:p>
            <a:pPr indent="64135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/>
              <a:t>физический</a:t>
            </a:r>
          </a:p>
          <a:p>
            <a:pPr indent="64135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/>
              <a:t>химический</a:t>
            </a:r>
          </a:p>
          <a:p>
            <a:pPr indent="64135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/>
              <a:t>биологический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28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мероприятий по противоэпидемическому обеспечению воинской части</a:t>
            </a:r>
          </a:p>
        </p:txBody>
      </p:sp>
      <p:graphicFrame>
        <p:nvGraphicFramePr>
          <p:cNvPr id="7197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487372"/>
              </p:ext>
            </p:extLst>
          </p:nvPr>
        </p:nvGraphicFramePr>
        <p:xfrm>
          <a:off x="1981200" y="1600200"/>
          <a:ext cx="8458200" cy="4870664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Направленность мероприятий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Группы мероприятий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 ИНФЕКЦИИ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Выявление, изоляция, госпитализация, диагностика, лечение (санация);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Режимно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-ограничительные;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Ветеринарно-санитарные;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Дератизация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МЕХАНИЗМ ПЕРЕДАЧИ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Медицинский контроль;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 Дезинфекция;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Дезинсекция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ВОСПРИИМЧИВЫЙ ОРГАНИЗМ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Иммунопрофилактика;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 Экстренная профилактика;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 Иммуномодуляция и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иммунокоррекция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ОБЩИЕ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 Лабораторные исследования;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 Гигиеническое обучение и воспитание военнослужащих, пропаганда здорового образа жизни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FDD14-8BB0-4D43-AD02-4775268644F0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095" y="217962"/>
            <a:ext cx="10515600" cy="89805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Руководящие документы</a:t>
            </a:r>
          </a:p>
        </p:txBody>
      </p:sp>
      <p:sp>
        <p:nvSpPr>
          <p:cNvPr id="422915" name="Объект 2"/>
          <p:cNvSpPr>
            <a:spLocks noGrp="1"/>
          </p:cNvSpPr>
          <p:nvPr>
            <p:ph idx="1"/>
          </p:nvPr>
        </p:nvSpPr>
        <p:spPr>
          <a:xfrm>
            <a:off x="625475" y="1116013"/>
            <a:ext cx="10926763" cy="5240337"/>
          </a:xfrm>
        </p:spPr>
        <p:txBody>
          <a:bodyPr/>
          <a:lstStyle/>
          <a:p>
            <a:pPr marL="457200" indent="-457200" algn="just" eaLnBrk="1" hangingPunct="1">
              <a:buFont typeface="+mj-lt"/>
              <a:buAutoNum type="arabicPeriod"/>
            </a:pPr>
            <a:r>
              <a:rPr lang="ru-RU" sz="2000" b="1" dirty="0"/>
              <a:t>Федеральный закон № 52-ФЗ "О санитарно-эпидемиологическом благополучии населения"  1999 г.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ru-RU" sz="2000" b="1" dirty="0"/>
          </a:p>
          <a:p>
            <a:pPr marL="457200" indent="-457200" algn="just" eaLnBrk="1" hangingPunct="1">
              <a:buFont typeface="+mj-lt"/>
              <a:buAutoNum type="arabicPeriod"/>
            </a:pPr>
            <a:endParaRPr lang="ru-RU" sz="2000" b="1" dirty="0"/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ru-RU" sz="2000" b="1" dirty="0"/>
              <a:t>Федеральный закон № 157 ФЗ "Об иммунопрофилактике инфекционных болезней" 1998 г.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ru-RU" sz="2000" b="1" dirty="0"/>
              <a:t>Приказ МО РФ от 21.08.2001 г. № 369  "О порядке осуществления государственного санитарно-эпидемиологического надзора в ВС РФ".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ru-RU" sz="2000" b="1" dirty="0"/>
              <a:t>Приказ МО РФ от 4.09.2012 г. № 2552  "Об обеспечении санитарно-эпидемиологического благополучия в Вооруженных Силах Российской Федерации". 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ru-RU" sz="2000" b="1" dirty="0"/>
              <a:t>Приказ заместителя Министра обороны Российской Федерации от  25.11.2016 г. № 999 «Руководство по медицинскому обеспечению ВС РФ на мирное время»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ru-RU" sz="2000" b="1" dirty="0"/>
              <a:t>Директива заместителя МО РФ от 30.09.2015 г. № 161/7/10015 "Об утверждении календарей профилактических прививок в Вооруженных Силах Российской Федерации".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ru-RU" sz="2000" b="1" dirty="0"/>
              <a:t>Методические рекомендации по диагностике, лечению и профилактике в ВС РФ  (по наиболее актуальным для войск нозологическим формам).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D0ABC-843F-4855-995B-E28F242AF694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908050"/>
          </a:xfrm>
        </p:spPr>
        <p:txBody>
          <a:bodyPr/>
          <a:lstStyle/>
          <a:p>
            <a:pPr eaLnBrk="1" hangingPunct="1"/>
            <a:r>
              <a:rPr lang="ru-RU" sz="2800" i="1"/>
              <a:t>Иммунопрофилактика</a:t>
            </a:r>
            <a:r>
              <a:rPr lang="ru-RU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908050"/>
            <a:ext cx="11144250" cy="5329238"/>
          </a:xfrm>
        </p:spPr>
        <p:txBody>
          <a:bodyPr/>
          <a:lstStyle/>
          <a:p>
            <a:pPr indent="373063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/>
              <a:t>	это система мероприятий, осуществляемых в целях предупреждения, ограничения распространения и ликвидации инфекционных заболеваний путем проведения профилактических прививок (Федеральный закон № 157-ФЗ от 17 сентября 1998 года «Об иммунопрофилактике инфекционных болезней»).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2000" dirty="0"/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/>
              <a:t>Профилактические прививки, проводимые с целью иммунопрофилактики, предусматривают введение в организм человека иммунобиологических лекарственных препаратов (ИБЛП), создающих специфическую невосприимчивость к инфекционным болезням.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endParaRPr lang="ru-RU" sz="2000" dirty="0"/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/>
              <a:t>Введение вакцинных препаратов имитирует естественный инфекционный процесс с благоприятным исходом, в результате которого развивается невосприимчивость к инфекционным болезням.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endParaRPr lang="ru-RU" sz="2000" dirty="0"/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Средства для проведения иммунопрофилактики: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/>
              <a:t>- вакцины (живые, убитые, химические, синтетические, рекомбинантные, векторные и др.);</a:t>
            </a:r>
          </a:p>
          <a:p>
            <a:pPr indent="3429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/>
              <a:t>- анатоксины.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30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i="1"/>
              <a:t>Экстренная профилактика</a:t>
            </a:r>
            <a:r>
              <a:rPr lang="ru-RU"/>
              <a:t> </a:t>
            </a:r>
          </a:p>
        </p:txBody>
      </p:sp>
      <p:sp>
        <p:nvSpPr>
          <p:cNvPr id="451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513" y="1042076"/>
            <a:ext cx="11325885" cy="50403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	это комплекс мероприятий, направленных на предупреждение развития заболеваний у лиц, подвергшихся риску заражения в эпидемических очагах, либо при нахождении на территории, где существует высокий риск заражения.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FF0000"/>
                </a:solidFill>
              </a:rPr>
              <a:t>Средства экстренной профилактики:</a:t>
            </a:r>
          </a:p>
          <a:p>
            <a:pPr indent="19050"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Антибиотики</a:t>
            </a:r>
          </a:p>
          <a:p>
            <a:pPr indent="19050"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Химиотерапевтические препараты (антибактериальные, противовирусные, противопаразитарные)</a:t>
            </a:r>
          </a:p>
          <a:p>
            <a:pPr indent="19050"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Индукторы выработки эндогенного интерферона</a:t>
            </a:r>
          </a:p>
          <a:p>
            <a:pPr indent="19050"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Вакцины</a:t>
            </a:r>
          </a:p>
          <a:p>
            <a:pPr indent="19050"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Анатоксины</a:t>
            </a:r>
          </a:p>
          <a:p>
            <a:pPr indent="19050"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Иммуноглобулины</a:t>
            </a:r>
          </a:p>
          <a:p>
            <a:pPr indent="19050"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Бактериофаги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 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1800" dirty="0"/>
              <a:t>Решение о </a:t>
            </a:r>
            <a:r>
              <a:rPr lang="ru-RU" sz="1800" dirty="0">
                <a:solidFill>
                  <a:srgbClr val="FF0000"/>
                </a:solidFill>
              </a:rPr>
              <a:t>массовом применении </a:t>
            </a:r>
            <a:r>
              <a:rPr lang="ru-RU" sz="1800" dirty="0"/>
              <a:t>средств экстренной профилактики в сложных эпидемиологических ситуациях принимается </a:t>
            </a:r>
            <a:r>
              <a:rPr lang="ru-RU" sz="1800" dirty="0">
                <a:solidFill>
                  <a:srgbClr val="FF0000"/>
                </a:solidFill>
              </a:rPr>
              <a:t>начальником медицинской службы военного округа </a:t>
            </a:r>
            <a:r>
              <a:rPr lang="ru-RU" sz="1800" dirty="0"/>
              <a:t>по представлению главного государственного санитарного врача военного округа. 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1800" dirty="0"/>
              <a:t>Применение средств ЭП отдельным лицам или в небольших группах военнослужащих определяется начальником медицинской службы воинской части (соединения) по согласованию с начальником санитарно-профилактической организации.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4E89-55CD-4BBA-B466-C3FEF22B4084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31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0"/>
            <a:ext cx="7129463" cy="1484313"/>
          </a:xfrm>
        </p:spPr>
        <p:txBody>
          <a:bodyPr/>
          <a:lstStyle/>
          <a:p>
            <a:pPr eaLnBrk="1" hangingPunct="1"/>
            <a:r>
              <a:rPr lang="ru-RU" sz="2400" b="1" dirty="0"/>
              <a:t>Мероприятия по противоэпидемическому обеспечению воинской части</a:t>
            </a:r>
          </a:p>
        </p:txBody>
      </p:sp>
      <p:graphicFrame>
        <p:nvGraphicFramePr>
          <p:cNvPr id="235544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18092"/>
              </p:ext>
            </p:extLst>
          </p:nvPr>
        </p:nvGraphicFramePr>
        <p:xfrm>
          <a:off x="474785" y="1340645"/>
          <a:ext cx="11271738" cy="4873105"/>
        </p:xfrm>
        <a:graphic>
          <a:graphicData uri="http://schemas.openxmlformats.org/drawingml/2006/table">
            <a:tbl>
              <a:tblPr/>
              <a:tblGrid>
                <a:gridCol w="286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6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(направлены на нейтрализацию эпидемического процесса)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Вспомогательные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(направлены на реализацию основных мероприятий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Профилактические и противоэпидемические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Диагностические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Организационно-методические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Контрольные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6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Изоляционные и лечебно-диагностические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Режимно-ограничителные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Ветеринарно-санитарные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Дератизационные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Медицинский контроль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Дезинфекционные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Дезинсекционные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Санитарная обработка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Иммунопрофилактика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Экстренная профилактика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Оперативный эпидемиологический анализ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Эпидемиологическое обследование очагов инфекционных заболеваний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Ретроспективный эпидемиологический анализ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Санитарно-эпидемиологическая разведка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Лабораторное исследования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организационных документов (планов, приказов, директив) и оперативных распоряжений с учетом требований руководящих документов и результатов эпидемиологической диагностики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Оказание методической помощи непосредственным исполнителям и их подготовка по противоэпидемического обеспечения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Гигиеническое обучение и воспитание военнослужащих, пропаганда здорового образа жизни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 за качеством выполнения санитарно- противоэпидемических мероприятий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45767-0478-4F82-9DCD-69F6BC6F795B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58844" y="475558"/>
            <a:ext cx="9723421" cy="122649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характеризующие организационную систему противоэпидемической защиты личного состава </a:t>
            </a:r>
          </a:p>
        </p:txBody>
      </p:sp>
      <p:sp>
        <p:nvSpPr>
          <p:cNvPr id="453635" name="Text Box 6"/>
          <p:cNvSpPr txBox="1">
            <a:spLocks noChangeArrowheads="1"/>
          </p:cNvSpPr>
          <p:nvPr/>
        </p:nvSpPr>
        <p:spPr bwMode="auto">
          <a:xfrm>
            <a:off x="1774825" y="2081213"/>
            <a:ext cx="884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3636" name="Text Box 7"/>
          <p:cNvSpPr txBox="1">
            <a:spLocks noChangeArrowheads="1"/>
          </p:cNvSpPr>
          <p:nvPr/>
        </p:nvSpPr>
        <p:spPr bwMode="auto">
          <a:xfrm>
            <a:off x="1338263" y="2239963"/>
            <a:ext cx="10007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0000"/>
              </a:spcAft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1. 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Цель создания системы.</a:t>
            </a:r>
          </a:p>
          <a:p>
            <a:pPr>
              <a:spcAft>
                <a:spcPct val="20000"/>
              </a:spcAft>
            </a:pPr>
            <a:r>
              <a:rPr lang="ru-RU" sz="2800">
                <a:latin typeface="Calibri" pitchFamily="34" charset="0"/>
              </a:rPr>
              <a:t>2. Задачи системы.</a:t>
            </a:r>
          </a:p>
          <a:p>
            <a:pPr>
              <a:spcAft>
                <a:spcPct val="20000"/>
              </a:spcAf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3. Способы решения задач, стоящих перед системой (проводимые мероприятия).</a:t>
            </a:r>
          </a:p>
          <a:p>
            <a:pPr>
              <a:spcAft>
                <a:spcPct val="20000"/>
              </a:spcAft>
            </a:pPr>
            <a:r>
              <a:rPr lang="ru-RU" sz="2800">
                <a:solidFill>
                  <a:srgbClr val="FF3300"/>
                </a:solidFill>
                <a:latin typeface="Calibri" pitchFamily="34" charset="0"/>
              </a:rPr>
              <a:t>4. Элементы системы – исполнители.</a:t>
            </a:r>
          </a:p>
          <a:p>
            <a:pPr>
              <a:spcAft>
                <a:spcPct val="20000"/>
              </a:spcAf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5. Ресурсное обеспечение функционирования системы (информационное, финансовое, материальное).</a:t>
            </a:r>
          </a:p>
          <a:p>
            <a:pPr>
              <a:spcAft>
                <a:spcPct val="20000"/>
              </a:spcAf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6. Управление в системе.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45767-0478-4F82-9DCD-69F6BC6F795B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309" y="353085"/>
            <a:ext cx="9599691" cy="128997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исполнителей мероприятий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противоэпидемическому обеспечению воинской части</a:t>
            </a:r>
          </a:p>
        </p:txBody>
      </p:sp>
      <p:sp>
        <p:nvSpPr>
          <p:cNvPr id="454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844675"/>
            <a:ext cx="8893175" cy="43100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400" b="1" dirty="0">
                <a:solidFill>
                  <a:srgbClr val="FF0000"/>
                </a:solidFill>
              </a:rPr>
              <a:t>Медицинская служба воинских частей (соединений)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/>
              <a:t>Командование воинских частей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/>
              <a:t>Службы тылового обеспечения воинских частей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/>
              <a:t>Личный состав подразделений воинской части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/>
              <a:t>Санитарно-эпидемиологические организации (ЦГСЭН с филиалами и структурными подразделениями)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/>
              <a:t>Лечебно-профилактические организации (госпитали)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371F8-02C4-4B65-BBD0-FA1C578146F6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Заголовок 3"/>
          <p:cNvSpPr>
            <a:spLocks noGrp="1"/>
          </p:cNvSpPr>
          <p:nvPr>
            <p:ph type="title"/>
          </p:nvPr>
        </p:nvSpPr>
        <p:spPr>
          <a:xfrm>
            <a:off x="542925" y="262550"/>
            <a:ext cx="10972800" cy="851026"/>
          </a:xfrm>
        </p:spPr>
        <p:txBody>
          <a:bodyPr/>
          <a:lstStyle/>
          <a:p>
            <a:pPr eaLnBrk="1" hangingPunct="1"/>
            <a:r>
              <a:rPr lang="ru-RU" sz="2600" b="1" dirty="0">
                <a:solidFill>
                  <a:srgbClr val="FF0000"/>
                </a:solidFill>
                <a:latin typeface="Arial" charset="0"/>
                <a:cs typeface="Arial" charset="0"/>
              </a:rPr>
              <a:t>Задачи санитарно-эпидемиологического взвода</a:t>
            </a:r>
          </a:p>
        </p:txBody>
      </p:sp>
      <p:sp>
        <p:nvSpPr>
          <p:cNvPr id="455682" name="Объект 4"/>
          <p:cNvSpPr>
            <a:spLocks noGrp="1"/>
          </p:cNvSpPr>
          <p:nvPr>
            <p:ph idx="1"/>
          </p:nvPr>
        </p:nvSpPr>
        <p:spPr>
          <a:xfrm>
            <a:off x="542925" y="1321625"/>
            <a:ext cx="10956925" cy="4690999"/>
          </a:xfrm>
        </p:spPr>
        <p:txBody>
          <a:bodyPr/>
          <a:lstStyle/>
          <a:p>
            <a:pPr indent="449263" algn="just" eaLnBrk="1" hangingPunct="1">
              <a:spcAft>
                <a:spcPts val="600"/>
              </a:spcAft>
            </a:pPr>
            <a:r>
              <a:rPr lang="ru-RU" sz="1600" b="1" dirty="0">
                <a:latin typeface="Arial" charset="0"/>
                <a:ea typeface="Calibri" pitchFamily="34" charset="0"/>
                <a:cs typeface="Arial" charset="0"/>
              </a:rPr>
              <a:t>проведение санитарно-эпидемиологической разведки и наблюдения за санитарно-эпидемиологической обстановкой в районе размещения (действий) воинской части;</a:t>
            </a:r>
          </a:p>
          <a:p>
            <a:pPr indent="449263" algn="just" eaLnBrk="1" hangingPunct="1">
              <a:spcAft>
                <a:spcPts val="600"/>
              </a:spcAft>
            </a:pPr>
            <a:r>
              <a:rPr lang="ru-RU" sz="1600" b="1" dirty="0">
                <a:latin typeface="Arial" charset="0"/>
                <a:ea typeface="Calibri" pitchFamily="34" charset="0"/>
                <a:cs typeface="Arial" charset="0"/>
              </a:rPr>
              <a:t>проведение анализа общей и инфекционной заболеваемости личного состава, разработка предложений командованию сохранению и укреплению здоровья военнослужащих, профилактике инфекционных заболеваний;</a:t>
            </a:r>
          </a:p>
          <a:p>
            <a:pPr indent="449263" algn="just" eaLnBrk="1" hangingPunct="1">
              <a:spcAft>
                <a:spcPts val="600"/>
              </a:spcAft>
            </a:pPr>
            <a:r>
              <a:rPr lang="ru-RU" sz="1600" b="1" dirty="0">
                <a:latin typeface="Arial" charset="0"/>
                <a:ea typeface="Calibri" pitchFamily="34" charset="0"/>
                <a:cs typeface="Arial" charset="0"/>
              </a:rPr>
              <a:t>осуществление медицинского контроля за условиями службы и быта личного состава в подразделениях;</a:t>
            </a:r>
          </a:p>
          <a:p>
            <a:pPr indent="449263" algn="just" eaLnBrk="1" hangingPunct="1">
              <a:spcAft>
                <a:spcPts val="600"/>
              </a:spcAft>
            </a:pPr>
            <a:r>
              <a:rPr lang="ru-RU" sz="1600" b="1" dirty="0">
                <a:latin typeface="Arial" charset="0"/>
                <a:ea typeface="Calibri" pitchFamily="34" charset="0"/>
                <a:cs typeface="Arial" charset="0"/>
              </a:rPr>
              <a:t>организация и проведение санитарно-противоэпидемических (профилактических) мероприятий по предупреждению возникновения, локализации и ликвидации очагов инфекционных заболеваний в воинской части;</a:t>
            </a:r>
          </a:p>
          <a:p>
            <a:pPr indent="449263" algn="just" eaLnBrk="1" hangingPunct="1">
              <a:spcAft>
                <a:spcPts val="600"/>
              </a:spcAft>
            </a:pPr>
            <a:r>
              <a:rPr lang="ru-RU" sz="1600" b="1" dirty="0">
                <a:latin typeface="Arial" charset="0"/>
                <a:ea typeface="Calibri" pitchFamily="34" charset="0"/>
                <a:cs typeface="Arial" charset="0"/>
              </a:rPr>
              <a:t>проведение всех видов лабораторных исследований в соответствии с установленным перечнем;</a:t>
            </a:r>
          </a:p>
          <a:p>
            <a:pPr indent="449263" algn="just" eaLnBrk="1" hangingPunct="1">
              <a:spcAft>
                <a:spcPts val="600"/>
              </a:spcAft>
            </a:pPr>
            <a:r>
              <a:rPr lang="ru-RU" sz="1600" b="1" dirty="0">
                <a:latin typeface="Arial" charset="0"/>
                <a:ea typeface="Calibri" pitchFamily="34" charset="0"/>
                <a:cs typeface="Arial" charset="0"/>
              </a:rPr>
              <a:t>оказание методической и практической помощи медицинской службе воинской части;</a:t>
            </a:r>
          </a:p>
          <a:p>
            <a:pPr indent="449263" algn="just" eaLnBrk="1" hangingPunct="1">
              <a:spcAft>
                <a:spcPts val="600"/>
              </a:spcAft>
            </a:pPr>
            <a:r>
              <a:rPr lang="ru-RU" sz="1600" b="1" dirty="0">
                <a:latin typeface="Arial" charset="0"/>
                <a:ea typeface="Calibri" pitchFamily="34" charset="0"/>
                <a:cs typeface="Arial" charset="0"/>
              </a:rPr>
              <a:t>гигиеническое обучение и воспитание всех категорий военнослужащих, пропаганда здорового образа жизни.</a:t>
            </a:r>
          </a:p>
          <a:p>
            <a:pPr indent="449263" eaLnBrk="1" hangingPunct="1">
              <a:lnSpc>
                <a:spcPct val="80000"/>
              </a:lnSpc>
            </a:pPr>
            <a:endParaRPr lang="ru-RU" sz="1800" dirty="0">
              <a:ea typeface="Calibri" pitchFamily="34" charset="0"/>
              <a:cs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918D0-B6D2-402F-B07B-CD2D5431645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088" y="503512"/>
            <a:ext cx="8229600" cy="490537"/>
          </a:xfrm>
        </p:spPr>
        <p:txBody>
          <a:bodyPr/>
          <a:lstStyle/>
          <a:p>
            <a:pPr eaLnBrk="1" hangingPunct="1"/>
            <a:r>
              <a:rPr lang="ru-RU" sz="1800" b="1" dirty="0">
                <a:solidFill>
                  <a:srgbClr val="FF0000"/>
                </a:solidFill>
              </a:rPr>
              <a:t>Организационно-штатная структура санитарно-эпидемиологического взвода мотострелковой бригады ( бригады морской пехоты) на мирное время</a:t>
            </a:r>
          </a:p>
        </p:txBody>
      </p:sp>
      <p:graphicFrame>
        <p:nvGraphicFramePr>
          <p:cNvPr id="45141" name="Group 85"/>
          <p:cNvGraphicFramePr>
            <a:graphicFrameLocks noGrp="1"/>
          </p:cNvGraphicFramePr>
          <p:nvPr/>
        </p:nvGraphicFramePr>
        <p:xfrm>
          <a:off x="1774825" y="1397000"/>
          <a:ext cx="8424863" cy="4153448"/>
        </p:xfrm>
        <a:graphic>
          <a:graphicData uri="http://schemas.openxmlformats.org/drawingml/2006/table">
            <a:tbl>
              <a:tblPr/>
              <a:tblGrid>
                <a:gridCol w="266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должность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специализация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в/звание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Тарифный разряд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ВУС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(чел)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командир взвода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Лаборант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водитель – санитар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водитель – дезинфекционист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врач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врач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врач общей практики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лаборант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водитель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водитель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бактериолог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общей гигиены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ст. л-т м/с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ст. с-т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рядовой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рядовой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ЛГП МО РФ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ЛГП МО РФ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6/6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2/1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2/1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9010003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0403006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0403006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Всего: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E6325-4B31-4921-841F-8584415FA2F0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8721" y="412089"/>
            <a:ext cx="9877330" cy="1079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исполнителей мероприятий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противоэпидемическому обеспечению воинской части</a:t>
            </a:r>
          </a:p>
        </p:txBody>
      </p:sp>
      <p:sp>
        <p:nvSpPr>
          <p:cNvPr id="457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844675"/>
            <a:ext cx="8893175" cy="43100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400" b="1" dirty="0"/>
              <a:t>Медицинская служба воинских частей и соединений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>
                <a:solidFill>
                  <a:srgbClr val="FF0000"/>
                </a:solidFill>
              </a:rPr>
              <a:t>Командование воинских частей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Службы тылового обеспечения воинских частей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Личный состав подразделений воинской части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Санитарно-эпидемиологические организации (ЦГСЭН с филиалами и структурными подразделениями)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Лечебно-профилактические организации (госпитали)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45767-0478-4F82-9DCD-69F6BC6F795B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196975"/>
            <a:ext cx="8569325" cy="5400675"/>
          </a:xfrm>
        </p:spPr>
        <p:txBody>
          <a:bodyPr/>
          <a:lstStyle/>
          <a:p>
            <a:pPr marL="182563" indent="0" algn="ctr" eaLnBrk="1" hangingPunct="1">
              <a:lnSpc>
                <a:spcPct val="80000"/>
              </a:lnSpc>
              <a:buFontTx/>
              <a:buNone/>
            </a:pPr>
            <a:r>
              <a:rPr lang="ru-RU" sz="4000" b="1">
                <a:latin typeface="Times New Roman" pitchFamily="18" charset="0"/>
              </a:rPr>
              <a:t>П Р И К А З</a:t>
            </a:r>
          </a:p>
          <a:p>
            <a:pPr marL="182563" indent="0" algn="ctr" eaLnBrk="1" hangingPunct="1">
              <a:lnSpc>
                <a:spcPct val="80000"/>
              </a:lnSpc>
              <a:buFontTx/>
              <a:buNone/>
            </a:pPr>
            <a:r>
              <a:rPr lang="ru-RU" sz="2000" b="1">
                <a:latin typeface="Times New Roman" pitchFamily="18" charset="0"/>
              </a:rPr>
              <a:t>МИНИСТРА ОБОРОНЫ РОССИЙСКОЙ ФЕДЕРАЦИИ</a:t>
            </a:r>
            <a:endParaRPr lang="ru-RU" sz="2000">
              <a:latin typeface="Times New Roman" pitchFamily="18" charset="0"/>
            </a:endParaRPr>
          </a:p>
          <a:p>
            <a:pPr marL="182563" indent="0" algn="ctr" eaLnBrk="1" hangingPunct="1">
              <a:lnSpc>
                <a:spcPct val="80000"/>
              </a:lnSpc>
              <a:buFontTx/>
              <a:buNone/>
            </a:pPr>
            <a:r>
              <a:rPr lang="ru-RU" sz="2000" b="1">
                <a:latin typeface="Times New Roman" pitchFamily="18" charset="0"/>
              </a:rPr>
              <a:t>№ 2552</a:t>
            </a:r>
          </a:p>
          <a:p>
            <a:pPr marL="182563" indent="0" algn="ctr" eaLnBrk="1" hangingPunct="1">
              <a:lnSpc>
                <a:spcPct val="80000"/>
              </a:lnSpc>
              <a:buFontTx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31 августа 2012 г</a:t>
            </a:r>
            <a:r>
              <a:rPr lang="ru-RU" sz="1800"/>
              <a:t>.</a:t>
            </a:r>
            <a:r>
              <a:rPr lang="ru-RU" sz="1800">
                <a:latin typeface="Times New Roman" pitchFamily="18" charset="0"/>
              </a:rPr>
              <a:t>                                                                                             г. Москва</a:t>
            </a:r>
          </a:p>
          <a:p>
            <a:pPr marL="182563" indent="0" eaLnBrk="1" hangingPunct="1">
              <a:lnSpc>
                <a:spcPct val="80000"/>
              </a:lnSpc>
              <a:buFontTx/>
              <a:buNone/>
            </a:pPr>
            <a:endParaRPr lang="ru-RU" sz="1800">
              <a:latin typeface="Times New Roman" pitchFamily="18" charset="0"/>
            </a:endParaRPr>
          </a:p>
          <a:p>
            <a:pPr marL="182563" indent="0" algn="ctr" eaLnBrk="1" hangingPunct="1">
              <a:lnSpc>
                <a:spcPct val="80000"/>
              </a:lnSpc>
              <a:buFontTx/>
              <a:buNone/>
            </a:pPr>
            <a:r>
              <a:rPr lang="ru-RU" sz="1800" b="1">
                <a:latin typeface="Times New Roman" pitchFamily="18" charset="0"/>
              </a:rPr>
              <a:t>Об обеспечении санитарно-эпидемиологического благополучия </a:t>
            </a:r>
          </a:p>
          <a:p>
            <a:pPr marL="182563" indent="0" algn="ctr" eaLnBrk="1" hangingPunct="1">
              <a:lnSpc>
                <a:spcPct val="80000"/>
              </a:lnSpc>
              <a:buFontTx/>
              <a:buNone/>
            </a:pPr>
            <a:r>
              <a:rPr lang="ru-RU" sz="1800" b="1">
                <a:latin typeface="Times New Roman" pitchFamily="18" charset="0"/>
              </a:rPr>
              <a:t>в Вооруженных Силах Российской Федерации</a:t>
            </a:r>
          </a:p>
          <a:p>
            <a:pPr marL="182563" indent="0" algn="ctr" eaLnBrk="1" hangingPunct="1">
              <a:lnSpc>
                <a:spcPct val="80000"/>
              </a:lnSpc>
              <a:buFontTx/>
              <a:buNone/>
            </a:pPr>
            <a:endParaRPr lang="ru-RU" sz="1800" b="1">
              <a:latin typeface="Times New Roman" pitchFamily="18" charset="0"/>
            </a:endParaRPr>
          </a:p>
          <a:p>
            <a:pPr marL="182563" indent="0" algn="just" eaLnBrk="1" hangingPunct="1">
              <a:lnSpc>
                <a:spcPct val="80000"/>
              </a:lnSpc>
              <a:buFontTx/>
              <a:buNone/>
            </a:pPr>
            <a:r>
              <a:rPr lang="ru-RU" sz="1400">
                <a:latin typeface="Times New Roman" pitchFamily="18" charset="0"/>
              </a:rPr>
              <a:t>       </a:t>
            </a:r>
            <a:r>
              <a:rPr lang="ru-RU" sz="1600">
                <a:latin typeface="Times New Roman" pitchFamily="18" charset="0"/>
              </a:rPr>
              <a:t>1.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</a:rPr>
              <a:t>Утвердить</a:t>
            </a:r>
            <a:r>
              <a:rPr lang="ru-RU" sz="1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</a:rPr>
              <a:t>прилагаемое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</a:rPr>
              <a:t>Положение об обеспечении санитарно-эпидемиологического благополучия в Вооруженных Силах Российской Федерации.</a:t>
            </a:r>
          </a:p>
          <a:p>
            <a:pPr marL="182563" indent="0" algn="just" eaLnBrk="1" hangingPunct="1">
              <a:lnSpc>
                <a:spcPct val="80000"/>
              </a:lnSpc>
              <a:buFontTx/>
              <a:buNone/>
            </a:pPr>
            <a:r>
              <a:rPr lang="ru-RU" sz="1600">
                <a:latin typeface="Times New Roman" pitchFamily="18" charset="0"/>
              </a:rPr>
              <a:t>       2. Признать утратившим силу приказ Министра обороны Российской Федерации 1998 г. №  391 «О санитарно-эпидемиологическом обеспечении Вооруженных Сил Российской Федерации».</a:t>
            </a:r>
          </a:p>
          <a:p>
            <a:pPr marL="182563" indent="0" eaLnBrk="1" hangingPunct="1">
              <a:lnSpc>
                <a:spcPct val="80000"/>
              </a:lnSpc>
              <a:buFontTx/>
              <a:buNone/>
            </a:pPr>
            <a:r>
              <a:rPr lang="ru-RU" sz="1400">
                <a:latin typeface="Times New Roman" pitchFamily="18" charset="0"/>
              </a:rPr>
              <a:t>                                    </a:t>
            </a:r>
          </a:p>
          <a:p>
            <a:pPr marL="182563" indent="0" algn="ctr" eaLnBrk="1" hangingPunct="1">
              <a:lnSpc>
                <a:spcPct val="80000"/>
              </a:lnSpc>
              <a:buFontTx/>
              <a:buNone/>
            </a:pPr>
            <a:r>
              <a:rPr lang="ru-RU" sz="1800" b="1">
                <a:latin typeface="Times New Roman" pitchFamily="18" charset="0"/>
              </a:rPr>
              <a:t>Министр обороны Российской Федерации</a:t>
            </a:r>
            <a:r>
              <a:rPr lang="ru-RU" sz="1400" b="1"/>
              <a:t> </a:t>
            </a:r>
          </a:p>
          <a:p>
            <a:pPr marL="182563" indent="0" algn="ctr" eaLnBrk="1" hangingPunct="1">
              <a:lnSpc>
                <a:spcPct val="80000"/>
              </a:lnSpc>
              <a:buFontTx/>
              <a:buNone/>
            </a:pPr>
            <a:r>
              <a:rPr lang="ru-RU" sz="1400" b="1"/>
              <a:t>				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А. Сердюков</a:t>
            </a:r>
          </a:p>
        </p:txBody>
      </p:sp>
      <p:sp>
        <p:nvSpPr>
          <p:cNvPr id="24166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3DD2D-6743-4F8E-BA20-684725A181DE}" type="slidenum">
              <a:rPr lang="ru-RU" sz="1200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2"/>
          <p:cNvSpPr>
            <a:spLocks noGrp="1" noChangeArrowheads="1"/>
          </p:cNvSpPr>
          <p:nvPr>
            <p:ph type="title"/>
          </p:nvPr>
        </p:nvSpPr>
        <p:spPr>
          <a:xfrm>
            <a:off x="8606545" y="233363"/>
            <a:ext cx="2962275" cy="720725"/>
          </a:xfrm>
        </p:spPr>
        <p:txBody>
          <a:bodyPr/>
          <a:lstStyle/>
          <a:p>
            <a:pPr eaLnBrk="1" hangingPunct="1"/>
            <a:r>
              <a:rPr lang="ru-RU" sz="1200" b="1" dirty="0">
                <a:solidFill>
                  <a:schemeClr val="tx1"/>
                </a:solidFill>
              </a:rPr>
              <a:t>Приложение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к приказу Министра обороны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Российской Федерации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2012 года № 2552</a:t>
            </a:r>
          </a:p>
        </p:txBody>
      </p:sp>
      <p:sp>
        <p:nvSpPr>
          <p:cNvPr id="459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54088"/>
            <a:ext cx="10791825" cy="59039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000" b="1" dirty="0"/>
              <a:t>ПОЛОЖЕНИЕ                                                    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000" b="1" dirty="0"/>
              <a:t>о мерах по обеспечению санитарно-эпидемиологического благополучия в Вооруженных Силах Российской Федерации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000" b="1" dirty="0"/>
              <a:t>   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b="1" dirty="0"/>
              <a:t>      </a:t>
            </a:r>
            <a:r>
              <a:rPr lang="en-US" sz="2000" b="1" dirty="0"/>
              <a:t>I</a:t>
            </a:r>
            <a:r>
              <a:rPr lang="ru-RU" sz="2000" b="1" dirty="0"/>
              <a:t>. ОБЩИЕ ПОЛОЖЕНИЯ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000" b="1" dirty="0"/>
              <a:t>      </a:t>
            </a:r>
            <a:r>
              <a:rPr lang="ru-RU" sz="1200" dirty="0"/>
              <a:t>1. Обеспечение санитарно-эпидемиологического благополучия личного состава</a:t>
            </a:r>
            <a:r>
              <a:rPr lang="ru-RU" sz="1200" baseline="30000" dirty="0"/>
              <a:t>*</a:t>
            </a:r>
            <a:r>
              <a:rPr lang="ru-RU" sz="1200" dirty="0"/>
              <a:t> Вооруженных Сил Российской Федерации - это деятельность командиров и начальников всех уровней, направленная на сохранение жизни, здоровья и военно-профессиональной трудоспособности личного состава Вооруженных Сил Российской Федерации в целях поддержания высокой боевой и мобилизационной готовности воинских частей</a:t>
            </a:r>
            <a:r>
              <a:rPr lang="ru-RU" sz="1200" baseline="30000" dirty="0"/>
              <a:t>**</a:t>
            </a:r>
            <a:r>
              <a:rPr lang="ru-RU" sz="1200" dirty="0"/>
              <a:t>, боеспособности личного состава.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200" dirty="0"/>
              <a:t>      2. Санитарно-эпидемиологическое благополучие войск (сил) обеспечивается: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200" dirty="0"/>
              <a:t>      выполнением командирами и начальниками требований законодательства Российской Федерации, нормативных правовых актов Министерства обороны Российской Федерации по вопросам профилактики заболеваний и создания безопасных условий службы и быта военнослужащих;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200" dirty="0"/>
              <a:t>      предупреждением правонарушений и привлечением к ответственности лиц, виновных в нарушении санитарного законодательства;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200" dirty="0"/>
              <a:t>      разработкой и реализацией целевых программ укрепления здоровья, профилактики заболеваний личного состава в Вооруженных Силах Российской Федерации, оздоровления среды обитания и условий жизнедеятельности;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200" dirty="0"/>
              <a:t>      функционированием в Вооруженных Силах Российской Федерации системы государственного санитарно-эпидемиологического надзора;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200" dirty="0"/>
              <a:t>      своевременным проведением организационных, инженерно-технических, медико-санитарных, ветеринарных и других мероприятий, направленных на предупреждение возникновения и распространения, а также ликвидацию инфекционных заболеваний среди военнослужащих, членов их семей и лиц гражданского персонала Вооруженных Сил Российской Федерации;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200" dirty="0"/>
              <a:t>      профилактикой массовых неинфекционных заболеваний (отравлений) среди личного состава;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200" dirty="0"/>
              <a:t>      реализацией мер по гигиеническому обучению и воспитанию личного состава, пропаганде здорового образа жизни.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2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br>
              <a:rPr lang="ru-RU" sz="1200" dirty="0"/>
            </a:br>
            <a:endParaRPr lang="ru-RU" sz="12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200" baseline="30000" dirty="0"/>
              <a:t>* </a:t>
            </a:r>
            <a:r>
              <a:rPr lang="ru-RU" sz="1200" b="1" i="1" dirty="0">
                <a:solidFill>
                  <a:srgbClr val="000066"/>
                </a:solidFill>
              </a:rPr>
              <a:t>Статья 12 Федерального закона Российской федерации от 31 мая 1996 г. № 61-ФЗ «Об обороне».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200" baseline="30000" dirty="0"/>
              <a:t>** </a:t>
            </a:r>
            <a:r>
              <a:rPr lang="ru-RU" sz="1200" b="1" i="1" dirty="0">
                <a:solidFill>
                  <a:srgbClr val="000066"/>
                </a:solidFill>
              </a:rPr>
              <a:t>Здесь и далее в тексте настоящего положения, если не оговорено особо, под воинскими частями понимаются объединения, соединения, воинские части, военно-учебные заведения, предприятия и организации Вооруженных Сил Российской Федерации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1C77C-517E-4267-9D1A-6C9C48185545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39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75013" y="584200"/>
            <a:ext cx="11107387" cy="122649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характеризующие организационную систему противоэпидемической защиты личного состава и населения </a:t>
            </a:r>
          </a:p>
        </p:txBody>
      </p:sp>
      <p:sp>
        <p:nvSpPr>
          <p:cNvPr id="423939" name="Text Box 6"/>
          <p:cNvSpPr txBox="1">
            <a:spLocks noChangeArrowheads="1"/>
          </p:cNvSpPr>
          <p:nvPr/>
        </p:nvSpPr>
        <p:spPr bwMode="auto">
          <a:xfrm>
            <a:off x="1774825" y="2081213"/>
            <a:ext cx="884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3940" name="Text Box 7"/>
          <p:cNvSpPr txBox="1">
            <a:spLocks noChangeArrowheads="1"/>
          </p:cNvSpPr>
          <p:nvPr/>
        </p:nvSpPr>
        <p:spPr bwMode="auto">
          <a:xfrm>
            <a:off x="606581" y="2239963"/>
            <a:ext cx="1116292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ru-RU" sz="2400" dirty="0">
                <a:solidFill>
                  <a:srgbClr val="FF0000"/>
                </a:solidFill>
                <a:latin typeface="Calibri" pitchFamily="34" charset="0"/>
              </a:rPr>
              <a:t>1. 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Цель создания системы.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2. Задачи системы.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3. Способы решения задач, стоящих перед системой (проводимые мероприятия).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4. Элементы системы – исполнители.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5. Ресурсное обеспечение функционирования системы (информационное, финансовое, материальное).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6. Управление в системе.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8E9EE-C9CA-4FB8-857B-8FC2C70413D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5224" y="314325"/>
            <a:ext cx="10867176" cy="6284913"/>
          </a:xfrm>
        </p:spPr>
        <p:txBody>
          <a:bodyPr/>
          <a:lstStyle/>
          <a:p>
            <a:pPr marL="0" indent="271463" algn="just" eaLnBrk="1" hangingPunct="1">
              <a:lnSpc>
                <a:spcPct val="80000"/>
              </a:lnSpc>
              <a:buFontTx/>
              <a:buNone/>
            </a:pPr>
            <a:r>
              <a:rPr lang="en-US" sz="2000" b="1" dirty="0"/>
              <a:t>III</a:t>
            </a:r>
            <a:r>
              <a:rPr lang="ru-RU" sz="2000" b="1" dirty="0"/>
              <a:t>. ОРГАНИЗАЦИЯ РАБОТЫ КОМАНДИРОВ ВОИНСКИХ ЧАСТЕЙ</a:t>
            </a:r>
            <a:endParaRPr lang="ru-RU" sz="2000" dirty="0"/>
          </a:p>
          <a:p>
            <a:pPr marL="0" indent="14288" algn="just" eaLnBrk="1" hangingPunct="1">
              <a:lnSpc>
                <a:spcPct val="80000"/>
              </a:lnSpc>
              <a:buFontTx/>
              <a:buNone/>
            </a:pPr>
            <a:endParaRPr lang="ru-RU" sz="1200" dirty="0"/>
          </a:p>
          <a:p>
            <a:pPr marL="0" indent="14288" algn="just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1400" dirty="0"/>
              <a:t>      </a:t>
            </a:r>
            <a:r>
              <a:rPr lang="ru-RU" sz="1600" dirty="0"/>
              <a:t>7.</a:t>
            </a:r>
            <a:r>
              <a:rPr lang="ru-RU" sz="1600" b="1" dirty="0">
                <a:solidFill>
                  <a:srgbClr val="FF0000"/>
                </a:solidFill>
              </a:rPr>
              <a:t>Командиры</a:t>
            </a:r>
            <a:r>
              <a:rPr lang="ru-RU" sz="1600" dirty="0"/>
              <a:t> воинских частей в области обеспечения санитарно-эпидемиологического благополучия:</a:t>
            </a:r>
          </a:p>
          <a:p>
            <a:pPr marL="0" indent="14288" algn="just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1600" dirty="0"/>
              <a:t>     </a:t>
            </a:r>
            <a:r>
              <a:rPr lang="ru-RU" sz="1600" dirty="0">
                <a:solidFill>
                  <a:srgbClr val="FF0000"/>
                </a:solidFill>
              </a:rPr>
              <a:t>организуют соблюдение требований санитарного законодательства </a:t>
            </a:r>
            <a:r>
              <a:rPr lang="ru-RU" sz="1600" dirty="0"/>
              <a:t>Российской Федерации и обеспечивают их выполнение;</a:t>
            </a:r>
          </a:p>
          <a:p>
            <a:pPr marL="0" indent="14288" algn="just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1600" dirty="0"/>
              <a:t>     организуют и контролируют обеспечение подчиненного личного состава всеми видами довольствия, влияющими на санитарно-эпидемиологическое благополучие;</a:t>
            </a:r>
          </a:p>
          <a:p>
            <a:pPr marL="0" indent="14288" algn="just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1600" dirty="0"/>
              <a:t>     </a:t>
            </a:r>
            <a:r>
              <a:rPr lang="ru-RU" sz="1600" dirty="0">
                <a:solidFill>
                  <a:srgbClr val="FF0000"/>
                </a:solidFill>
              </a:rPr>
              <a:t>обеспечивают проведение медицинского контроля </a:t>
            </a:r>
            <a:r>
              <a:rPr lang="ru-RU" sz="1600" dirty="0"/>
              <a:t>за условиями военно-профессиональной деятельности, размещением, питанием, водоснабжением, материально-бытовым обеспечением подчиненного личного состава;</a:t>
            </a:r>
          </a:p>
          <a:p>
            <a:pPr marL="0" indent="14288" algn="just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1600" dirty="0"/>
              <a:t>     </a:t>
            </a:r>
            <a:r>
              <a:rPr lang="ru-RU" sz="1600" dirty="0">
                <a:solidFill>
                  <a:srgbClr val="FF0000"/>
                </a:solidFill>
              </a:rPr>
              <a:t>организуют и обеспечивают проведение мероприятий</a:t>
            </a:r>
            <a:r>
              <a:rPr lang="ru-RU" sz="1600" dirty="0"/>
              <a:t>, </a:t>
            </a:r>
            <a:r>
              <a:rPr lang="ru-RU" sz="1600" dirty="0">
                <a:solidFill>
                  <a:srgbClr val="FF0000"/>
                </a:solidFill>
              </a:rPr>
              <a:t>направленных</a:t>
            </a:r>
            <a:r>
              <a:rPr lang="ru-RU" sz="1600" dirty="0"/>
              <a:t> на укрепление здоровья личного состава, </a:t>
            </a:r>
            <a:r>
              <a:rPr lang="ru-RU" sz="1600" dirty="0">
                <a:solidFill>
                  <a:srgbClr val="FF0000"/>
                </a:solidFill>
              </a:rPr>
              <a:t>предупреждение возникновения и распространения заболеваний</a:t>
            </a:r>
            <a:r>
              <a:rPr lang="ru-RU" sz="1600" dirty="0"/>
              <a:t>, недопущение и ликвидацию загрязнений окружающей среды;</a:t>
            </a:r>
          </a:p>
          <a:p>
            <a:pPr marL="0" indent="14288" algn="just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1600" dirty="0"/>
              <a:t>     своевременно информируют подчиненный личный состав, органы местного самоуправления, органы и учреждения государственного санитарно-эпидемиологического надзора Российской Федерации об аварийных ситуациях, создающих угрозу санитарно-эпидемиологическому благополучию населения;</a:t>
            </a:r>
          </a:p>
          <a:p>
            <a:pPr marL="0" indent="14288" algn="just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1600" dirty="0"/>
              <a:t>     организуют работу по благоустройству и обеспечению надлежащего санитарного состояния территорий воинских частей;</a:t>
            </a:r>
          </a:p>
          <a:p>
            <a:pPr marL="0" indent="14288" algn="just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1600" dirty="0"/>
              <a:t>     </a:t>
            </a:r>
            <a:r>
              <a:rPr lang="ru-RU" sz="1600" dirty="0">
                <a:solidFill>
                  <a:srgbClr val="FF0000"/>
                </a:solidFill>
              </a:rPr>
              <a:t>организуют гигиеническое обучение и воспитание личного состава, пропаганду здорового образа жизни</a:t>
            </a:r>
            <a:r>
              <a:rPr lang="ru-RU" sz="1600" dirty="0"/>
              <a:t>;</a:t>
            </a:r>
          </a:p>
          <a:p>
            <a:pPr marL="0" indent="14288" algn="just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1600" dirty="0"/>
              <a:t>     </a:t>
            </a:r>
            <a:r>
              <a:rPr lang="ru-RU" sz="1600" dirty="0">
                <a:solidFill>
                  <a:srgbClr val="FF0000"/>
                </a:solidFill>
              </a:rPr>
              <a:t>представляют предложения </a:t>
            </a:r>
            <a:r>
              <a:rPr lang="ru-RU" sz="1600" dirty="0"/>
              <a:t>в вышестоящие органы военного управления в части, касающейся </a:t>
            </a:r>
            <a:r>
              <a:rPr lang="ru-RU" sz="1600" dirty="0">
                <a:solidFill>
                  <a:srgbClr val="FF0000"/>
                </a:solidFill>
              </a:rPr>
              <a:t>проведение мероприятий, направленных на обеспечение санитарно-эпидемиологического благополучия </a:t>
            </a:r>
            <a:r>
              <a:rPr lang="ru-RU" sz="1600" dirty="0"/>
              <a:t>подчиненного личного состава. </a:t>
            </a:r>
          </a:p>
          <a:p>
            <a:pPr marL="0" indent="14288" algn="just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1200" dirty="0"/>
              <a:t>  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4FD1C-A122-46F6-85D2-DA7FE4CB2B9D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40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715" y="647480"/>
            <a:ext cx="9297909" cy="74675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исполнителей мероприятий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противоэпидемическому обеспечению воинской части</a:t>
            </a:r>
          </a:p>
        </p:txBody>
      </p:sp>
      <p:sp>
        <p:nvSpPr>
          <p:cNvPr id="461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844675"/>
            <a:ext cx="8893175" cy="43100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400" b="1" dirty="0"/>
              <a:t>Медицинская служба воинских частей и соединений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/>
              <a:t>Командование воинских частей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Службы тылового обеспечения воинских частей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>
                <a:solidFill>
                  <a:srgbClr val="FF0000"/>
                </a:solidFill>
              </a:rPr>
              <a:t>Личный состав подразделений воинской части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Санитарно-эпидемиологические организации (ЦГСЭН с филиалами и структурными подразделениями)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Лечебно-профилактические организации (госпитали)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6654" y="6154738"/>
            <a:ext cx="2844800" cy="365125"/>
          </a:xfrm>
        </p:spPr>
        <p:txBody>
          <a:bodyPr/>
          <a:lstStyle/>
          <a:p>
            <a:pPr>
              <a:defRPr/>
            </a:pPr>
            <a:fld id="{01E45767-0478-4F82-9DCD-69F6BC6F795B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1438" y="765175"/>
            <a:ext cx="10830962" cy="5360988"/>
          </a:xfrm>
        </p:spPr>
        <p:txBody>
          <a:bodyPr/>
          <a:lstStyle/>
          <a:p>
            <a:pPr marL="0" indent="361950" eaLnBrk="1" hangingPunct="1">
              <a:lnSpc>
                <a:spcPct val="80000"/>
              </a:lnSpc>
              <a:buFontTx/>
              <a:buNone/>
            </a:pPr>
            <a:r>
              <a:rPr lang="en-US" sz="2000" b="1" dirty="0"/>
              <a:t>IV</a:t>
            </a:r>
            <a:r>
              <a:rPr lang="ru-RU" sz="2000" b="1" dirty="0"/>
              <a:t>. ОРГАНИЗАЦИЯ РАБОТЫ ЛИЧНОГО СОСТАВА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/>
          </a:p>
          <a:p>
            <a:pPr marL="0" indent="361950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 8. Личный состав Вооруженных Сил Российской Федерации</a:t>
            </a:r>
            <a:r>
              <a:rPr lang="ru-RU" sz="1800" b="1" dirty="0">
                <a:solidFill>
                  <a:srgbClr val="000099"/>
                </a:solidFill>
              </a:rPr>
              <a:t>:</a:t>
            </a:r>
          </a:p>
          <a:p>
            <a:pPr marL="0" indent="442913" eaLnBrk="1" hangingPunct="1"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rgbClr val="FF0000"/>
                </a:solidFill>
              </a:rPr>
              <a:t>выполняет требования санитарного законодательства </a:t>
            </a:r>
            <a:r>
              <a:rPr lang="ru-RU" sz="1800" dirty="0"/>
              <a:t>Российской Федерации;</a:t>
            </a:r>
          </a:p>
          <a:p>
            <a:pPr marL="0" indent="442913" eaLnBrk="1" hangingPunct="1"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rgbClr val="FF0000"/>
                </a:solidFill>
              </a:rPr>
              <a:t>принимает участие в проведении мероприятий</a:t>
            </a:r>
            <a:r>
              <a:rPr lang="ru-RU" sz="1800" dirty="0"/>
              <a:t>, направленных на поддержание санитарно-эпидемиологического благополучия.</a:t>
            </a:r>
          </a:p>
          <a:p>
            <a:pPr marL="0" indent="361950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	</a:t>
            </a:r>
          </a:p>
          <a:p>
            <a:pPr marL="0" indent="361950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9. Личный состав Вооруженных Сил Российской Федерации </a:t>
            </a:r>
            <a:r>
              <a:rPr lang="ru-RU" sz="1800" dirty="0">
                <a:solidFill>
                  <a:srgbClr val="FF0000"/>
                </a:solidFill>
              </a:rPr>
              <a:t>получает</a:t>
            </a:r>
            <a:r>
              <a:rPr lang="ru-RU" sz="1800" dirty="0"/>
              <a:t> в соответствии с законодательством Российской Федерации </a:t>
            </a:r>
            <a:r>
              <a:rPr lang="ru-RU" sz="1800" dirty="0">
                <a:solidFill>
                  <a:srgbClr val="FF0000"/>
                </a:solidFill>
              </a:rPr>
              <a:t>информацию о санитарно-эпидемиологической обстановке</a:t>
            </a:r>
            <a:r>
              <a:rPr lang="ru-RU" sz="1800" dirty="0"/>
              <a:t>, состоянии среды обитания, потенциальной опасности для здоровья человека работ, выполняемых в связи с исполнением обязанностей военной службы.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/>
              <a:t>ВРИД НАЧАЛЬНИКА</a:t>
            </a:r>
            <a:endParaRPr lang="ru-RU" sz="14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/>
              <a:t>ГЛАВНОГО ВОЕННО-МЕДИЦИНСКОГО УПРАВЛЕНИЯ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/>
              <a:t>МИНИСТЕРСТВА ОБОРОНЫ РОССИЙСКОЙ ФЕДЕРАЦИИ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/>
              <a:t>                                                       полковник медицинской службы А. Власов</a:t>
            </a:r>
            <a:endParaRPr lang="ru-RU" sz="1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5199B-52C7-4851-9656-E322801F1FAF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42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2919" y="479834"/>
            <a:ext cx="10094614" cy="116322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исполнителей мероприятий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противоэпидемическому обеспечению воинской части</a:t>
            </a:r>
          </a:p>
        </p:txBody>
      </p:sp>
      <p:sp>
        <p:nvSpPr>
          <p:cNvPr id="463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844675"/>
            <a:ext cx="8893175" cy="43100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400" b="1" dirty="0"/>
              <a:t>Медицинская служба воинских частей и соединений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/>
              <a:t>Командование воинских частей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Службы тылового обеспечения воинских частей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/>
              <a:t>Личный состав подразделений воинской части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>
                <a:solidFill>
                  <a:srgbClr val="FF0000"/>
                </a:solidFill>
              </a:rPr>
              <a:t>Санитарно-эпидемиологические организации (ЦГСЭН с филиалами и структурными подразделениями)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Лечебно-профилактические организации (госпитали)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9493" y="6173787"/>
            <a:ext cx="2844800" cy="365125"/>
          </a:xfrm>
        </p:spPr>
        <p:txBody>
          <a:bodyPr/>
          <a:lstStyle/>
          <a:p>
            <a:pPr>
              <a:defRPr/>
            </a:pPr>
            <a:fld id="{01E45767-0478-4F82-9DCD-69F6BC6F795B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7" name="Picture 6" descr="росс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302483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4898" name="Rectangle 3"/>
          <p:cNvSpPr>
            <a:spLocks noChangeArrowheads="1"/>
          </p:cNvSpPr>
          <p:nvPr/>
        </p:nvSpPr>
        <p:spPr bwMode="auto">
          <a:xfrm>
            <a:off x="10058400" y="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64899" name="Rectangle 4"/>
          <p:cNvSpPr>
            <a:spLocks noChangeArrowheads="1"/>
          </p:cNvSpPr>
          <p:nvPr/>
        </p:nvSpPr>
        <p:spPr bwMode="auto">
          <a:xfrm>
            <a:off x="1524000" y="1700213"/>
            <a:ext cx="9144000" cy="344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>
              <a:lnSpc>
                <a:spcPct val="90000"/>
              </a:lnSpc>
              <a:tabLst>
                <a:tab pos="630238" algn="l"/>
              </a:tabLst>
            </a:pPr>
            <a:endParaRPr lang="ru-RU" sz="2200" b="1" dirty="0">
              <a:solidFill>
                <a:srgbClr val="000066"/>
              </a:solidFill>
            </a:endParaRPr>
          </a:p>
          <a:p>
            <a:pPr indent="450850" algn="ctr" eaLnBrk="0" hangingPunct="0">
              <a:lnSpc>
                <a:spcPct val="90000"/>
              </a:lnSpc>
              <a:tabLst>
                <a:tab pos="630238" algn="l"/>
              </a:tabLst>
            </a:pPr>
            <a:r>
              <a:rPr lang="ru-RU" sz="2200" b="1" dirty="0">
                <a:solidFill>
                  <a:srgbClr val="000066"/>
                </a:solidFill>
              </a:rPr>
              <a:t>Главный государственный санитарный врач МО РФ</a:t>
            </a:r>
          </a:p>
          <a:p>
            <a:pPr indent="450850" algn="ctr" eaLnBrk="0" hangingPunct="0">
              <a:lnSpc>
                <a:spcPct val="90000"/>
              </a:lnSpc>
              <a:tabLst>
                <a:tab pos="630238" algn="l"/>
              </a:tabLst>
            </a:pPr>
            <a:endParaRPr lang="ru-RU" sz="2200" b="1" dirty="0">
              <a:solidFill>
                <a:srgbClr val="000066"/>
              </a:solidFill>
            </a:endParaRPr>
          </a:p>
          <a:p>
            <a:pPr indent="450850" algn="ctr" eaLnBrk="0" hangingPunct="0">
              <a:lnSpc>
                <a:spcPct val="90000"/>
              </a:lnSpc>
              <a:tabLst>
                <a:tab pos="630238" algn="l"/>
              </a:tabLst>
            </a:pPr>
            <a:r>
              <a:rPr lang="ru-RU" sz="2200" b="1" dirty="0">
                <a:solidFill>
                  <a:srgbClr val="000066"/>
                </a:solidFill>
              </a:rPr>
              <a:t> </a:t>
            </a:r>
          </a:p>
          <a:p>
            <a:pPr indent="450850" algn="ctr" eaLnBrk="0" hangingPunct="0">
              <a:lnSpc>
                <a:spcPct val="90000"/>
              </a:lnSpc>
              <a:tabLst>
                <a:tab pos="630238" algn="l"/>
              </a:tabLst>
            </a:pPr>
            <a:r>
              <a:rPr lang="ru-RU" sz="2200" b="1" dirty="0">
                <a:solidFill>
                  <a:srgbClr val="000066"/>
                </a:solidFill>
              </a:rPr>
              <a:t>Главный центр </a:t>
            </a:r>
          </a:p>
          <a:p>
            <a:pPr indent="450850" algn="ctr" eaLnBrk="0" hangingPunct="0">
              <a:lnSpc>
                <a:spcPct val="90000"/>
              </a:lnSpc>
              <a:tabLst>
                <a:tab pos="630238" algn="l"/>
              </a:tabLst>
            </a:pPr>
            <a:r>
              <a:rPr lang="ru-RU" sz="2200" b="1" dirty="0">
                <a:solidFill>
                  <a:srgbClr val="000066"/>
                </a:solidFill>
              </a:rPr>
              <a:t>государственного санитарно-эпидемиологического надзора (специального назначения) МО РФ</a:t>
            </a:r>
          </a:p>
          <a:p>
            <a:pPr indent="450850" algn="ctr" eaLnBrk="0" hangingPunct="0">
              <a:lnSpc>
                <a:spcPct val="90000"/>
              </a:lnSpc>
              <a:tabLst>
                <a:tab pos="630238" algn="l"/>
              </a:tabLst>
            </a:pPr>
            <a:endParaRPr lang="ru-RU" sz="2200" b="1" dirty="0">
              <a:solidFill>
                <a:srgbClr val="000066"/>
              </a:solidFill>
            </a:endParaRPr>
          </a:p>
          <a:p>
            <a:pPr indent="450850" algn="ctr" eaLnBrk="0" hangingPunct="0">
              <a:lnSpc>
                <a:spcPct val="90000"/>
              </a:lnSpc>
              <a:tabLst>
                <a:tab pos="630238" algn="l"/>
              </a:tabLst>
            </a:pPr>
            <a:endParaRPr lang="ru-RU" sz="2200" b="1" dirty="0">
              <a:solidFill>
                <a:srgbClr val="000066"/>
              </a:solidFill>
            </a:endParaRPr>
          </a:p>
          <a:p>
            <a:pPr indent="450850" algn="ctr" eaLnBrk="0" hangingPunct="0">
              <a:lnSpc>
                <a:spcPct val="90000"/>
              </a:lnSpc>
              <a:tabLst>
                <a:tab pos="630238" algn="l"/>
              </a:tabLst>
            </a:pPr>
            <a:r>
              <a:rPr lang="ru-RU" sz="2200" b="1" dirty="0">
                <a:solidFill>
                  <a:srgbClr val="000066"/>
                </a:solidFill>
              </a:rPr>
              <a:t>Центры государственного санитарно-эпидемиологического надзора военных округов</a:t>
            </a:r>
          </a:p>
        </p:txBody>
      </p:sp>
      <p:sp>
        <p:nvSpPr>
          <p:cNvPr id="464900" name="Rectangle 5"/>
          <p:cNvSpPr>
            <a:spLocks noChangeArrowheads="1"/>
          </p:cNvSpPr>
          <p:nvPr/>
        </p:nvSpPr>
        <p:spPr bwMode="auto">
          <a:xfrm>
            <a:off x="457200" y="115888"/>
            <a:ext cx="112776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>
                <a:solidFill>
                  <a:srgbClr val="FFFF66"/>
                </a:solidFill>
              </a:rPr>
              <a:t>Органы и организации, осуществляющие государственный санитарно-эпидемиологический надзор и санитарно-противоэпидемические (профилактические) мероприятия в ВС РФ</a:t>
            </a:r>
          </a:p>
        </p:txBody>
      </p:sp>
      <p:sp>
        <p:nvSpPr>
          <p:cNvPr id="46490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94800" y="6255483"/>
            <a:ext cx="2540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9FE018-54C7-46CB-9DFA-D8A1184B3480}" type="slidenum">
              <a:rPr lang="ru-RU" sz="1200" smtClean="0">
                <a:solidFill>
                  <a:srgbClr val="FFC000"/>
                </a:solidFill>
                <a:latin typeface="Calibri" panose="020F0502020204030204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sz="1200" dirty="0">
              <a:solidFill>
                <a:srgbClr val="FFC000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514350"/>
          </a:xfrm>
        </p:spPr>
        <p:txBody>
          <a:bodyPr/>
          <a:lstStyle/>
          <a:p>
            <a:r>
              <a:rPr lang="ru-RU" sz="2400" b="1" dirty="0">
                <a:solidFill>
                  <a:srgbClr val="FF3300"/>
                </a:solidFill>
              </a:rPr>
              <a:t>Существующая 2-х уровневая система госсанэпиднадзора МО РФ (с 2010 г.)</a:t>
            </a:r>
            <a:br>
              <a:rPr lang="ru-RU" sz="2400" dirty="0">
                <a:solidFill>
                  <a:srgbClr val="FFFFFF"/>
                </a:solidFill>
              </a:rPr>
            </a:b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636933" name="Rectangle 5"/>
          <p:cNvSpPr>
            <a:spLocks noChangeArrowheads="1"/>
          </p:cNvSpPr>
          <p:nvPr/>
        </p:nvSpPr>
        <p:spPr bwMode="auto">
          <a:xfrm>
            <a:off x="0" y="6191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36937" name="Rectangle 9"/>
          <p:cNvSpPr>
            <a:spLocks noChangeArrowheads="1"/>
          </p:cNvSpPr>
          <p:nvPr/>
        </p:nvSpPr>
        <p:spPr bwMode="auto">
          <a:xfrm>
            <a:off x="0" y="74771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08C82-FAC6-40A8-A921-D9EC32017B2D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841967" y="674097"/>
          <a:ext cx="10224381" cy="5797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44" name="Visio" r:id="rId4" imgW="11781472" imgH="9007554" progId="Visio.Drawing.11">
                  <p:embed/>
                </p:oleObj>
              </mc:Choice>
              <mc:Fallback>
                <p:oleObj name="Visio" r:id="rId4" imgW="11781472" imgH="9007554" progId="Visio.Drawing.11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3949" r="4744"/>
                      <a:stretch>
                        <a:fillRect/>
                      </a:stretch>
                    </p:blipFill>
                    <p:spPr bwMode="auto">
                      <a:xfrm>
                        <a:off x="841967" y="674097"/>
                        <a:ext cx="10224381" cy="5797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8245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18CC06-B14D-9442-BAB2-F7C898756DAA}"/>
              </a:ext>
            </a:extLst>
          </p:cNvPr>
          <p:cNvSpPr/>
          <p:nvPr/>
        </p:nvSpPr>
        <p:spPr>
          <a:xfrm>
            <a:off x="514597" y="961901"/>
            <a:ext cx="1116280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69925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перечень сил постоянной готовности госсанэпидслужбы России регионального и территориального уровня включены:</a:t>
            </a:r>
          </a:p>
          <a:p>
            <a:pPr marL="1069975" indent="-330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89 центров Госсанэпиднадзора на территориях субъектов Российской Федерации;</a:t>
            </a:r>
          </a:p>
          <a:p>
            <a:pPr marL="1069975" indent="-330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 противочумных институтов;</a:t>
            </a:r>
          </a:p>
          <a:p>
            <a:pPr marL="1069975" indent="-330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противочумный Центр в Москве и 11 противочумных станций. </a:t>
            </a:r>
          </a:p>
          <a:p>
            <a:pPr indent="669925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способны сформировать для работы в зоне ЧС:</a:t>
            </a:r>
          </a:p>
          <a:p>
            <a:pPr marL="1609725" indent="-3286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70 санитарно-эпидемиологических отрядов;</a:t>
            </a:r>
          </a:p>
          <a:p>
            <a:pPr marL="1609725" indent="-3286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 санитарно-эпидемиологических бригад;</a:t>
            </a:r>
          </a:p>
          <a:p>
            <a:pPr marL="1609725" indent="-3286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15 специализированных противоэпидемических бригад (СПЭБ) на базе противочумных учреждений.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1687FD54-113D-D841-8EFD-3C7095033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55172"/>
            <a:ext cx="10972800" cy="52756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Специализированные (нештатные) формирования госсанэпидслужбы России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предназначены для организации и проведения санитарно-гигиенических и противоэпидемических мероприятий по предупреждению и ликвидации ЧС мирного и военного времени.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Формирования создаются на базе центров Госсанэпиднадзора России, противочумных учреждений, научно-исследовательских институтов эпидемиологического и гигиенического профиля соответствующими приказами Минздрава России.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Предусматривается создание следующих типов специализированных формирований: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санитарно-эпидемиологические отряды (СЭО);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санитарно-эпидемиологиче­ские бригады (СЭБ): эпидемиологические, радиологические, санитарно-гигиениче­ские (токсикологические);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специализированные противоэпидемические бригады (СПЭБ);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группы эпидемиологической разведки (ГЭР).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Конкретные задачи формирований в различных ЧС определяются Положением о специализированных формированиях госсанэпидслужбы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650" y="187044"/>
            <a:ext cx="11632019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Санитарно-эпидемиологические отряды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формируются центрами Госсанэпид­надзора в субъектах Российской Федерации из сотрудников учреждений госсанэпидслужбы, а также за счет функционального объединения радиологической, санитарно-гигиенической (токсикологической) и эпидемиологической бригад быстрого реагирования. Центры Госсанэпиднадзора, не имеющие возможностей формирования СЭО, создают СЭБ.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СЭО является мобильным формированием постоянной готовности, способным работать как в полном составе, так и в составе отдельных подразделений (бригад).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Состав СЭО, количество и численный состав бригад определяются руководством учреждения-формирователя. В целях реализации специальных мероприятий могут создаваться смешанные бригады с участием экспертов для предварительной оценки ситуации и определения полноты развертывания бригад или отряда.</a:t>
            </a:r>
          </a:p>
          <a:p>
            <a:endParaRPr lang="ru-RU" dirty="0"/>
          </a:p>
        </p:txBody>
      </p:sp>
      <p:pic>
        <p:nvPicPr>
          <p:cNvPr id="24578" name="Picture 2" descr="https://cf.ppt-online.org/files1/slide/v/VWp7ji138docZ0twUYvNyhCKTE59nXkSuJlgfaHPb/slide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7078" y="3220795"/>
            <a:ext cx="4388226" cy="32868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Picture 2" descr="ФБУЗ «Центр гигиены и эпидемиологии в Республике Хакасия» и его филиалы  приняли участие в командно – штабных учениях, проводимых 28-30 мая 2013г.  под руководством Сибирского регионального центра МЧС России.">
            <a:extLst>
              <a:ext uri="{FF2B5EF4-FFF2-40B4-BE49-F238E27FC236}">
                <a16:creationId xmlns:a16="http://schemas.microsoft.com/office/drawing/2014/main" id="{A74FFD59-6A59-7B42-8260-A0FCB005E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7" y="3216509"/>
            <a:ext cx="4388226" cy="32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36418"/>
            <a:ext cx="109728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Специализированная противоэпидемическая бригада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является подвижным автономным формированием постоянной готовности, предназначенным для проведения противоэпидемических и профилактических мероприятий в условиях чрезвычайных санитарно-эпидемических ситуаций или при угрозе их возникновения.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Подчиняются СПЭБ непосредственно Департаменту Госсанэпиднадзора Минздрава России и являются его представителями в зонах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Бригады формируются на базе противочумных учреждений. Количество СПЭБ, формирующие их базовые учреждения и организационную штатную структуру определяет Департамент Госсанэпиднадзора.</a:t>
            </a:r>
          </a:p>
          <a:p>
            <a:endParaRPr lang="ru-RU" dirty="0"/>
          </a:p>
        </p:txBody>
      </p:sp>
      <p:pic>
        <p:nvPicPr>
          <p:cNvPr id="25602" name="Picture 2" descr="https://theslide.ru/img/thumbs/3a75ff6d606937497e2b77708e6e20c7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0176" y="3102428"/>
            <a:ext cx="4678879" cy="35091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Picture 4" descr="Роспотребнадзор направил в Дагестан СПЭБ для оказания помощи региону -  Республиканские новости - Газета &quot;Дербентские новости&quot;">
            <a:extLst>
              <a:ext uri="{FF2B5EF4-FFF2-40B4-BE49-F238E27FC236}">
                <a16:creationId xmlns:a16="http://schemas.microsoft.com/office/drawing/2014/main" id="{536BD60B-4ED3-6F4C-8CFA-0597CD07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3" y="3102428"/>
            <a:ext cx="5267031" cy="35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0467" y="457200"/>
            <a:ext cx="11507821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Противоэпидемическая защита личного состава (ПЭЗ) </a:t>
            </a:r>
            <a:r>
              <a:rPr lang="ru-RU" sz="3600" dirty="0"/>
              <a:t>-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/>
              <a:t>	</a:t>
            </a:r>
            <a:r>
              <a:rPr lang="ru-RU" sz="2800" dirty="0"/>
              <a:t>это сложившаяся в Вооруженных Силах РФ система, включающая комплекс сил и средств с установленным порядком подчиненности, предназначенных для организации и проведения санитарно-противоэпидемических (профилактических) мероприятий в </a:t>
            </a:r>
            <a:r>
              <a:rPr lang="ru-RU" sz="2800" dirty="0">
                <a:solidFill>
                  <a:srgbClr val="FF0000"/>
                </a:solidFill>
              </a:rPr>
              <a:t>целях обеспечения санитарно-эпидемиологического благополучия в воинских частях (на кораблях)</a:t>
            </a:r>
            <a:r>
              <a:rPr lang="ru-RU" sz="2800" dirty="0"/>
              <a:t>.</a:t>
            </a:r>
          </a:p>
          <a:p>
            <a:pPr indent="342900" algn="just" eaLnBrk="1" hangingPunct="1">
              <a:lnSpc>
                <a:spcPct val="90000"/>
              </a:lnSpc>
              <a:buFontTx/>
              <a:buNone/>
              <a:defRPr/>
            </a:pPr>
            <a:endParaRPr lang="ru-RU" sz="2800" dirty="0"/>
          </a:p>
          <a:p>
            <a:pPr indent="34290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/>
              <a:t>Важнейшей  особенностью  ПЭЗ является  участие  в  организации и проведении профилактических и противоэпидемических мероприятий командования, воспитательных органов, служб тыла и других исполнителей.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45767-0478-4F82-9DCD-69F6BC6F795B}" type="slidenum">
              <a:rPr lang="ru-RU" smtClean="0">
                <a:solidFill>
                  <a:schemeClr val="tx1"/>
                </a:solidFill>
                <a:latin typeface="+mn-lt"/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tatar-inform.ru/upload/image/gallery/2018/10/04/KSF_1328.jpg">
            <a:extLst>
              <a:ext uri="{FF2B5EF4-FFF2-40B4-BE49-F238E27FC236}">
                <a16:creationId xmlns:a16="http://schemas.microsoft.com/office/drawing/2014/main" id="{FE29BA36-7679-8A4E-8EA5-5FAB264B1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7732" y="3750541"/>
            <a:ext cx="4111317" cy="27408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A0FE8AB4-0886-9142-B3DB-E34BB7D8D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74" y="223012"/>
            <a:ext cx="11570525" cy="343458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эпидемиологической разведки 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на базе областных (краевых), городских и районных центров государственного санитарно-эпидемиологического надзора. ГЭР могут входить в состав СЭО. </a:t>
            </a:r>
          </a:p>
          <a:p>
            <a:pPr>
              <a:buFont typeface="Wingdings" pitchFamily="2" charset="2"/>
              <a:buChar char="v"/>
            </a:pP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состоит из трех человек: </a:t>
            </a:r>
          </a:p>
          <a:p>
            <a:pPr indent="244475">
              <a:buFont typeface="Wingdings" pitchFamily="2" charset="2"/>
              <a:buChar char="ü"/>
            </a:pP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 (врач-эпидемиолог), </a:t>
            </a:r>
          </a:p>
          <a:p>
            <a:pPr indent="244475">
              <a:buFont typeface="Wingdings" pitchFamily="2" charset="2"/>
              <a:buChar char="ü"/>
            </a:pP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эпидемиолога (фельдшер),</a:t>
            </a:r>
          </a:p>
          <a:p>
            <a:pPr indent="244475">
              <a:buFont typeface="Wingdings" pitchFamily="2" charset="2"/>
              <a:buChar char="ü"/>
            </a:pP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водитель. </a:t>
            </a:r>
          </a:p>
          <a:p>
            <a:pPr>
              <a:buFont typeface="Wingdings" pitchFamily="2" charset="2"/>
              <a:buChar char="v"/>
            </a:pP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в группу могут быть включены и другие специалисты. Группа отбирает пробы в окружающей среде и проводит санитарно-эпидемиологическое обследование очага ЧС. Она оснащается набором для взятия проб и имеет автомобиль. </a:t>
            </a:r>
          </a:p>
          <a:p>
            <a:pPr>
              <a:buFont typeface="Wingdings" pitchFamily="2" charset="2"/>
              <a:buChar char="v"/>
            </a:pP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задачи ГЭР входят определение в лабораториях экспресс-методом вида возбудителя, экспертиза продовольствия, контроль за качеством воды</a:t>
            </a:r>
          </a:p>
          <a:p>
            <a:endParaRPr lang="ru-RU" dirty="0"/>
          </a:p>
        </p:txBody>
      </p:sp>
      <p:pic>
        <p:nvPicPr>
          <p:cNvPr id="5" name="Picture 2" descr="Тренировочные специальные учения «Мероприятия в очагах ЧС» - ФБУЗ &quot;Центр  гигиены и эпидемиологии в Красноярском крае&quot;">
            <a:extLst>
              <a:ext uri="{FF2B5EF4-FFF2-40B4-BE49-F238E27FC236}">
                <a16:creationId xmlns:a16="http://schemas.microsoft.com/office/drawing/2014/main" id="{99A296A0-5587-644E-93DB-23F874AC6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4" y="3697339"/>
            <a:ext cx="3838624" cy="28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484768" y="584200"/>
            <a:ext cx="9551406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характеризующие организационную систему противоэпидемической защиты личного состава </a:t>
            </a:r>
          </a:p>
        </p:txBody>
      </p:sp>
      <p:sp>
        <p:nvSpPr>
          <p:cNvPr id="637955" name="Text Box 6"/>
          <p:cNvSpPr txBox="1">
            <a:spLocks noChangeArrowheads="1"/>
          </p:cNvSpPr>
          <p:nvPr/>
        </p:nvSpPr>
        <p:spPr bwMode="auto">
          <a:xfrm>
            <a:off x="1774825" y="2081213"/>
            <a:ext cx="884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7956" name="Text Box 7"/>
          <p:cNvSpPr txBox="1">
            <a:spLocks noChangeArrowheads="1"/>
          </p:cNvSpPr>
          <p:nvPr/>
        </p:nvSpPr>
        <p:spPr bwMode="auto">
          <a:xfrm>
            <a:off x="1565275" y="2265363"/>
            <a:ext cx="874712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1. 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Цель создания системы.</a:t>
            </a:r>
          </a:p>
          <a:p>
            <a:r>
              <a:rPr lang="ru-RU" sz="2800" dirty="0">
                <a:latin typeface="Calibri" pitchFamily="34" charset="0"/>
              </a:rPr>
              <a:t>2. Задачи системы.</a:t>
            </a:r>
          </a:p>
          <a:p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3. Способы решения задач, стоящих перед системой (проводимые мероприятия).</a:t>
            </a:r>
          </a:p>
          <a:p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4. Элементы системы – исполнители.</a:t>
            </a:r>
          </a:p>
          <a:p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5. Ресурсное обеспечение функционирования системы (информационное, финансовое, материальное).</a:t>
            </a:r>
          </a:p>
          <a:p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6. Управление в системе.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8E9EE-C9CA-4FB8-857B-8FC2C70413D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Прямоугольник 3"/>
          <p:cNvSpPr>
            <a:spLocks noChangeArrowheads="1"/>
          </p:cNvSpPr>
          <p:nvPr/>
        </p:nvSpPr>
        <p:spPr bwMode="auto">
          <a:xfrm>
            <a:off x="398463" y="973138"/>
            <a:ext cx="1118393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Организация противоэпидемической защиты  войск -</a:t>
            </a: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endParaRPr lang="ru-RU" sz="2400" dirty="0">
              <a:cs typeface="Times New Roman" pitchFamily="18" charset="0"/>
            </a:endParaRPr>
          </a:p>
          <a:p>
            <a:pPr indent="442913" algn="just">
              <a:lnSpc>
                <a:spcPct val="150000"/>
              </a:lnSpc>
            </a:pPr>
            <a:r>
              <a:rPr lang="ru-RU" sz="2400" b="1" dirty="0">
                <a:cs typeface="Times New Roman" pitchFamily="18" charset="0"/>
              </a:rPr>
              <a:t>это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рациональное распределение обязанностей, полномочий и ответственности  </a:t>
            </a:r>
            <a:r>
              <a:rPr lang="ru-RU" sz="2400" b="1" dirty="0">
                <a:cs typeface="Times New Roman" pitchFamily="18" charset="0"/>
              </a:rPr>
              <a:t>исполнителей  санитарно-противоэпидемических (профилактических) мероприятий в различных условиях службы и боевой подготовки, а также мероприятий по ликвидации эпидемических очагов в войсках. </a:t>
            </a:r>
            <a:endParaRPr lang="ru-RU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08C82-FAC6-40A8-A921-D9EC32017B2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4638"/>
            <a:ext cx="8713787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FF0000"/>
                </a:solidFill>
              </a:rPr>
              <a:t>Алгоритм организации мероприятий</a:t>
            </a:r>
            <a:br>
              <a:rPr lang="ru-RU" sz="2800" dirty="0"/>
            </a:br>
            <a:endParaRPr lang="ru-RU" sz="1600" dirty="0"/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880" y="1310489"/>
            <a:ext cx="11204677" cy="5126525"/>
          </a:xfrm>
        </p:spPr>
        <p:txBody>
          <a:bodyPr/>
          <a:lstStyle/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ru-RU" sz="2400" dirty="0"/>
              <a:t>Выбор мероприятий и обоснование необходимости его проведения </a:t>
            </a:r>
            <a:r>
              <a:rPr lang="ru-RU" sz="2400" i="1" dirty="0"/>
              <a:t>(</a:t>
            </a:r>
            <a:r>
              <a:rPr lang="ru-RU" sz="2400" b="1" i="1" dirty="0">
                <a:solidFill>
                  <a:srgbClr val="FF0000"/>
                </a:solidFill>
              </a:rPr>
              <a:t>что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/>
              <a:t>делать?)</a:t>
            </a:r>
          </a:p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ru-RU" sz="2400" dirty="0"/>
              <a:t>Определение конкретных объектов, на которых должно проводиться мероприятия </a:t>
            </a:r>
            <a:r>
              <a:rPr lang="ru-RU" sz="2400" i="1" dirty="0"/>
              <a:t>(</a:t>
            </a:r>
            <a:r>
              <a:rPr lang="ru-RU" sz="2400" b="1" i="1" dirty="0">
                <a:solidFill>
                  <a:srgbClr val="FF0000"/>
                </a:solidFill>
              </a:rPr>
              <a:t>где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/>
              <a:t>делать?)</a:t>
            </a:r>
          </a:p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ru-RU" sz="2400" dirty="0"/>
              <a:t>Определение сроков проведения мероприятий </a:t>
            </a:r>
            <a:r>
              <a:rPr lang="ru-RU" sz="2400" i="1" dirty="0"/>
              <a:t>(</a:t>
            </a:r>
            <a:r>
              <a:rPr lang="ru-RU" sz="2400" b="1" i="1" dirty="0">
                <a:solidFill>
                  <a:srgbClr val="FF0000"/>
                </a:solidFill>
              </a:rPr>
              <a:t>когда</a:t>
            </a:r>
            <a:r>
              <a:rPr lang="ru-RU" sz="2400" i="1" dirty="0"/>
              <a:t>, как долго?</a:t>
            </a:r>
            <a:r>
              <a:rPr lang="ru-RU" sz="2400" dirty="0"/>
              <a:t>)</a:t>
            </a:r>
          </a:p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ru-RU" sz="2400" dirty="0"/>
              <a:t>Выбор исполнителей с учетом компетенции их специальности и должного предназначения и распределение между ними обязанностей </a:t>
            </a:r>
            <a:r>
              <a:rPr lang="ru-RU" sz="2400" i="1" dirty="0"/>
              <a:t>(</a:t>
            </a:r>
            <a:r>
              <a:rPr lang="ru-RU" sz="2400" b="1" i="1" dirty="0">
                <a:solidFill>
                  <a:srgbClr val="FF0000"/>
                </a:solidFill>
              </a:rPr>
              <a:t>кто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/>
              <a:t>делает?)</a:t>
            </a:r>
          </a:p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ru-RU" sz="2400" dirty="0"/>
              <a:t>Выбор необходимых средств и методов с учетом их потенциальной эффективности </a:t>
            </a:r>
            <a:r>
              <a:rPr lang="ru-RU" sz="2400" i="1" dirty="0"/>
              <a:t>(</a:t>
            </a:r>
            <a:r>
              <a:rPr lang="ru-RU" sz="2400" b="1" i="1" dirty="0">
                <a:solidFill>
                  <a:srgbClr val="FF0000"/>
                </a:solidFill>
              </a:rPr>
              <a:t>чем</a:t>
            </a:r>
            <a:r>
              <a:rPr lang="ru-RU" sz="2400" i="1" dirty="0"/>
              <a:t> делать?</a:t>
            </a:r>
            <a:r>
              <a:rPr lang="ru-RU" sz="2400" dirty="0"/>
              <a:t>)</a:t>
            </a:r>
          </a:p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ru-RU" sz="2400" dirty="0"/>
              <a:t>Отработка организационных документов (</a:t>
            </a:r>
            <a:r>
              <a:rPr lang="ru-RU" sz="2400" b="1" i="1" dirty="0">
                <a:solidFill>
                  <a:srgbClr val="FF0000"/>
                </a:solidFill>
              </a:rPr>
              <a:t>на основании чего </a:t>
            </a:r>
            <a:r>
              <a:rPr lang="ru-RU" sz="2400" i="1" dirty="0"/>
              <a:t>делать?)</a:t>
            </a:r>
          </a:p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ru-RU" sz="2400" dirty="0"/>
              <a:t>Оценка качества выполнения мероприятий </a:t>
            </a:r>
            <a:r>
              <a:rPr lang="ru-RU" sz="2400" i="1" dirty="0"/>
              <a:t>(</a:t>
            </a:r>
            <a:r>
              <a:rPr lang="ru-RU" sz="2400" b="1" i="1" dirty="0">
                <a:solidFill>
                  <a:srgbClr val="FF0000"/>
                </a:solidFill>
              </a:rPr>
              <a:t>с каким качеством </a:t>
            </a:r>
            <a:r>
              <a:rPr lang="ru-RU" sz="2400" i="1" dirty="0"/>
              <a:t>сделано?)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CF362-5DDB-481B-8E51-904656A777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функции медицинской службы в системе противоэпидемической защиты войск  (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 О М И К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325" name="Group 61"/>
          <p:cNvGraphicFramePr>
            <a:graphicFrameLocks noGrp="1"/>
          </p:cNvGraphicFramePr>
          <p:nvPr>
            <p:ph sz="half" idx="1"/>
          </p:nvPr>
        </p:nvGraphicFramePr>
        <p:xfrm>
          <a:off x="2063750" y="2852738"/>
          <a:ext cx="3529013" cy="517956"/>
        </p:xfrm>
        <a:graphic>
          <a:graphicData uri="http://schemas.openxmlformats.org/drawingml/2006/table">
            <a:tbl>
              <a:tblPr/>
              <a:tblGrid>
                <a:gridCol w="352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рганизационная</a:t>
                      </a: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0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08384"/>
              </p:ext>
            </p:extLst>
          </p:nvPr>
        </p:nvGraphicFramePr>
        <p:xfrm>
          <a:off x="4151312" y="1394663"/>
          <a:ext cx="3672682" cy="518160"/>
        </p:xfrm>
        <a:graphic>
          <a:graphicData uri="http://schemas.openxmlformats.org/drawingml/2006/table">
            <a:tbl>
              <a:tblPr/>
              <a:tblGrid>
                <a:gridCol w="3672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иагностическая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28" name="Group 64"/>
          <p:cNvGraphicFramePr>
            <a:graphicFrameLocks noGrp="1"/>
          </p:cNvGraphicFramePr>
          <p:nvPr/>
        </p:nvGraphicFramePr>
        <p:xfrm>
          <a:off x="6527800" y="2781300"/>
          <a:ext cx="3384550" cy="576263"/>
        </p:xfrm>
        <a:graphic>
          <a:graphicData uri="http://schemas.openxmlformats.org/drawingml/2006/table">
            <a:tbl>
              <a:tblPr/>
              <a:tblGrid>
                <a:gridCol w="338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етодическая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27" name="Group 63"/>
          <p:cNvGraphicFramePr>
            <a:graphicFrameLocks noGrp="1"/>
          </p:cNvGraphicFramePr>
          <p:nvPr>
            <p:ph sz="half" idx="2"/>
          </p:nvPr>
        </p:nvGraphicFramePr>
        <p:xfrm>
          <a:off x="6456363" y="4724400"/>
          <a:ext cx="3452812" cy="517956"/>
        </p:xfrm>
        <a:graphic>
          <a:graphicData uri="http://schemas.openxmlformats.org/drawingml/2006/table">
            <a:tbl>
              <a:tblPr/>
              <a:tblGrid>
                <a:gridCol w="345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онтрольная</a:t>
                      </a: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23" name="Group 59"/>
          <p:cNvGraphicFramePr>
            <a:graphicFrameLocks noGrp="1"/>
          </p:cNvGraphicFramePr>
          <p:nvPr/>
        </p:nvGraphicFramePr>
        <p:xfrm>
          <a:off x="1992313" y="4724400"/>
          <a:ext cx="3600450" cy="592138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сполнительская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1057" name="Line 75"/>
          <p:cNvSpPr>
            <a:spLocks noChangeShapeType="1"/>
          </p:cNvSpPr>
          <p:nvPr/>
        </p:nvSpPr>
        <p:spPr bwMode="auto">
          <a:xfrm flipH="1">
            <a:off x="4079080" y="1916113"/>
            <a:ext cx="187245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1058" name="Line 76"/>
          <p:cNvSpPr>
            <a:spLocks noChangeShapeType="1"/>
          </p:cNvSpPr>
          <p:nvPr/>
        </p:nvSpPr>
        <p:spPr bwMode="auto">
          <a:xfrm>
            <a:off x="3432175" y="34290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1059" name="Line 79"/>
          <p:cNvSpPr>
            <a:spLocks noChangeShapeType="1"/>
          </p:cNvSpPr>
          <p:nvPr/>
        </p:nvSpPr>
        <p:spPr bwMode="auto">
          <a:xfrm flipV="1">
            <a:off x="5375275" y="3429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1060" name="Line 81"/>
          <p:cNvSpPr>
            <a:spLocks noChangeShapeType="1"/>
          </p:cNvSpPr>
          <p:nvPr/>
        </p:nvSpPr>
        <p:spPr bwMode="auto">
          <a:xfrm>
            <a:off x="5375275" y="4076700"/>
            <a:ext cx="2665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1061" name="Line 82"/>
          <p:cNvSpPr>
            <a:spLocks noChangeShapeType="1"/>
          </p:cNvSpPr>
          <p:nvPr/>
        </p:nvSpPr>
        <p:spPr bwMode="auto">
          <a:xfrm>
            <a:off x="8040688" y="4076700"/>
            <a:ext cx="1428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1062" name="Line 83"/>
          <p:cNvSpPr>
            <a:spLocks noChangeShapeType="1"/>
          </p:cNvSpPr>
          <p:nvPr/>
        </p:nvSpPr>
        <p:spPr bwMode="auto">
          <a:xfrm flipV="1">
            <a:off x="8183563" y="3357563"/>
            <a:ext cx="360362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1063" name="Line 84"/>
          <p:cNvSpPr>
            <a:spLocks noChangeShapeType="1"/>
          </p:cNvSpPr>
          <p:nvPr/>
        </p:nvSpPr>
        <p:spPr bwMode="auto">
          <a:xfrm>
            <a:off x="9912350" y="50133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1064" name="Line 85"/>
          <p:cNvSpPr>
            <a:spLocks noChangeShapeType="1"/>
          </p:cNvSpPr>
          <p:nvPr/>
        </p:nvSpPr>
        <p:spPr bwMode="auto">
          <a:xfrm flipV="1">
            <a:off x="10344150" y="1628775"/>
            <a:ext cx="0" cy="3386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1065" name="Line 86"/>
          <p:cNvSpPr>
            <a:spLocks noChangeShapeType="1"/>
          </p:cNvSpPr>
          <p:nvPr/>
        </p:nvSpPr>
        <p:spPr bwMode="auto">
          <a:xfrm flipH="1">
            <a:off x="7896225" y="16287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1066" name="Line 88"/>
          <p:cNvSpPr>
            <a:spLocks noChangeShapeType="1"/>
          </p:cNvSpPr>
          <p:nvPr/>
        </p:nvSpPr>
        <p:spPr bwMode="auto">
          <a:xfrm flipH="1">
            <a:off x="9912350" y="48688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1067" name="Line 89"/>
          <p:cNvSpPr>
            <a:spLocks noChangeShapeType="1"/>
          </p:cNvSpPr>
          <p:nvPr/>
        </p:nvSpPr>
        <p:spPr bwMode="auto">
          <a:xfrm flipH="1">
            <a:off x="9912350" y="30686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1068" name="Line 90"/>
          <p:cNvSpPr>
            <a:spLocks noChangeShapeType="1"/>
          </p:cNvSpPr>
          <p:nvPr/>
        </p:nvSpPr>
        <p:spPr bwMode="auto">
          <a:xfrm flipV="1">
            <a:off x="10199688" y="1773238"/>
            <a:ext cx="0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1069" name="Line 91"/>
          <p:cNvSpPr>
            <a:spLocks noChangeShapeType="1"/>
          </p:cNvSpPr>
          <p:nvPr/>
        </p:nvSpPr>
        <p:spPr bwMode="auto">
          <a:xfrm flipH="1">
            <a:off x="7824788" y="1773238"/>
            <a:ext cx="237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A7FF2-E742-412E-8392-2E9DAD20A7D6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700" b="1" dirty="0"/>
              <a:t>РАСПРЕДЕЛЕНИЕ ГРУПП ИСПОЛНИТЕЛЕЙ  ВОИНСКОЙ ЧАСТИ (КОРАБЛЯ) ПРИ РЕАЛИЗАЦИИ МЕРОПРИЯТИЙ ПО ПРОТИВОЭПИДЕМИЧЕСКОМУ ОБЕСПЕЧЕНИЮ</a:t>
            </a:r>
          </a:p>
        </p:txBody>
      </p:sp>
      <p:graphicFrame>
        <p:nvGraphicFramePr>
          <p:cNvPr id="471227" name="Group 187"/>
          <p:cNvGraphicFramePr>
            <a:graphicFrameLocks noGrp="1"/>
          </p:cNvGraphicFramePr>
          <p:nvPr/>
        </p:nvGraphicFramePr>
        <p:xfrm>
          <a:off x="1919288" y="1196975"/>
          <a:ext cx="8424862" cy="4675191"/>
        </p:xfrm>
        <a:graphic>
          <a:graphicData uri="http://schemas.openxmlformats.org/drawingml/2006/table">
            <a:tbl>
              <a:tblPr/>
              <a:tblGrid>
                <a:gridCol w="288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Мероприятия/функции</a:t>
                      </a:r>
                    </a:p>
                  </a:txBody>
                  <a:tcPr marL="1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Диагности-ческая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Организа-ционная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Методи-ческая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Исполни-тельная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Контро-льная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Изоляционные</a:t>
                      </a:r>
                    </a:p>
                  </a:txBody>
                  <a:tcPr marL="1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Лечебно-диагностические</a:t>
                      </a:r>
                    </a:p>
                  </a:txBody>
                  <a:tcPr marL="1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Режимно-ограничительные</a:t>
                      </a:r>
                    </a:p>
                  </a:txBody>
                  <a:tcPr marL="1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Ветеринарно-санитарные</a:t>
                      </a:r>
                    </a:p>
                  </a:txBody>
                  <a:tcPr marL="1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Дератизация</a:t>
                      </a:r>
                    </a:p>
                  </a:txBody>
                  <a:tcPr marL="1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Медицинский контроль</a:t>
                      </a:r>
                    </a:p>
                  </a:txBody>
                  <a:tcPr marL="1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Дезинфекция и дезинсекция</a:t>
                      </a:r>
                    </a:p>
                  </a:txBody>
                  <a:tcPr marL="1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Экстренная профилактика</a:t>
                      </a:r>
                    </a:p>
                  </a:txBody>
                  <a:tcPr marL="1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Иммунопрофилактика</a:t>
                      </a:r>
                    </a:p>
                  </a:txBody>
                  <a:tcPr marL="1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Лабораторные исследования </a:t>
                      </a:r>
                    </a:p>
                  </a:txBody>
                  <a:tcPr marL="1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Гигиеническое обучение и воспитание, пропаганда ЗОЖ</a:t>
                      </a:r>
                    </a:p>
                  </a:txBody>
                  <a:tcPr marL="1800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42143" name="Oval 166"/>
          <p:cNvSpPr>
            <a:spLocks noChangeArrowheads="1"/>
          </p:cNvSpPr>
          <p:nvPr/>
        </p:nvSpPr>
        <p:spPr bwMode="auto">
          <a:xfrm>
            <a:off x="5232400" y="1844675"/>
            <a:ext cx="144463" cy="144463"/>
          </a:xfrm>
          <a:prstGeom prst="ellipse">
            <a:avLst/>
          </a:prstGeom>
          <a:solidFill>
            <a:srgbClr val="F7A7B8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44" name="Oval 167"/>
          <p:cNvSpPr>
            <a:spLocks noChangeArrowheads="1"/>
          </p:cNvSpPr>
          <p:nvPr/>
        </p:nvSpPr>
        <p:spPr bwMode="auto">
          <a:xfrm>
            <a:off x="6240463" y="1844675"/>
            <a:ext cx="144462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45" name="Oval 168"/>
          <p:cNvSpPr>
            <a:spLocks noChangeArrowheads="1"/>
          </p:cNvSpPr>
          <p:nvPr/>
        </p:nvSpPr>
        <p:spPr bwMode="auto">
          <a:xfrm>
            <a:off x="5232400" y="2205038"/>
            <a:ext cx="144463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46" name="Oval 169"/>
          <p:cNvSpPr>
            <a:spLocks noChangeArrowheads="1"/>
          </p:cNvSpPr>
          <p:nvPr/>
        </p:nvSpPr>
        <p:spPr bwMode="auto">
          <a:xfrm>
            <a:off x="5232400" y="249237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47" name="Oval 170"/>
          <p:cNvSpPr>
            <a:spLocks noChangeArrowheads="1"/>
          </p:cNvSpPr>
          <p:nvPr/>
        </p:nvSpPr>
        <p:spPr bwMode="auto">
          <a:xfrm>
            <a:off x="5232400" y="2852738"/>
            <a:ext cx="144463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48" name="Oval 171"/>
          <p:cNvSpPr>
            <a:spLocks noChangeArrowheads="1"/>
          </p:cNvSpPr>
          <p:nvPr/>
        </p:nvSpPr>
        <p:spPr bwMode="auto">
          <a:xfrm>
            <a:off x="5232400" y="3141663"/>
            <a:ext cx="144463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49" name="Oval 172"/>
          <p:cNvSpPr>
            <a:spLocks noChangeArrowheads="1"/>
          </p:cNvSpPr>
          <p:nvPr/>
        </p:nvSpPr>
        <p:spPr bwMode="auto">
          <a:xfrm>
            <a:off x="5232400" y="3525838"/>
            <a:ext cx="144463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50" name="Oval 173"/>
          <p:cNvSpPr>
            <a:spLocks noChangeArrowheads="1"/>
          </p:cNvSpPr>
          <p:nvPr/>
        </p:nvSpPr>
        <p:spPr bwMode="auto">
          <a:xfrm>
            <a:off x="5241925" y="3913188"/>
            <a:ext cx="144463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51" name="Oval 174"/>
          <p:cNvSpPr>
            <a:spLocks noChangeArrowheads="1"/>
          </p:cNvSpPr>
          <p:nvPr/>
        </p:nvSpPr>
        <p:spPr bwMode="auto">
          <a:xfrm>
            <a:off x="5251450" y="437832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52" name="Oval 175"/>
          <p:cNvSpPr>
            <a:spLocks noChangeArrowheads="1"/>
          </p:cNvSpPr>
          <p:nvPr/>
        </p:nvSpPr>
        <p:spPr bwMode="auto">
          <a:xfrm>
            <a:off x="5241925" y="4719638"/>
            <a:ext cx="144463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53" name="Oval 176"/>
          <p:cNvSpPr>
            <a:spLocks noChangeArrowheads="1"/>
          </p:cNvSpPr>
          <p:nvPr/>
        </p:nvSpPr>
        <p:spPr bwMode="auto">
          <a:xfrm>
            <a:off x="5241925" y="5078413"/>
            <a:ext cx="144463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54" name="Oval 177"/>
          <p:cNvSpPr>
            <a:spLocks noChangeArrowheads="1"/>
          </p:cNvSpPr>
          <p:nvPr/>
        </p:nvSpPr>
        <p:spPr bwMode="auto">
          <a:xfrm>
            <a:off x="5241925" y="5454650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55" name="Oval 182"/>
          <p:cNvSpPr>
            <a:spLocks noChangeArrowheads="1"/>
          </p:cNvSpPr>
          <p:nvPr/>
        </p:nvSpPr>
        <p:spPr bwMode="auto">
          <a:xfrm>
            <a:off x="6248400" y="220027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56" name="Oval 183"/>
          <p:cNvSpPr>
            <a:spLocks noChangeArrowheads="1"/>
          </p:cNvSpPr>
          <p:nvPr/>
        </p:nvSpPr>
        <p:spPr bwMode="auto">
          <a:xfrm>
            <a:off x="7443788" y="1851025"/>
            <a:ext cx="144462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57" name="Oval 184"/>
          <p:cNvSpPr>
            <a:spLocks noChangeArrowheads="1"/>
          </p:cNvSpPr>
          <p:nvPr/>
        </p:nvSpPr>
        <p:spPr bwMode="auto">
          <a:xfrm>
            <a:off x="7458075" y="2203450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58" name="Oval 185"/>
          <p:cNvSpPr>
            <a:spLocks noChangeArrowheads="1"/>
          </p:cNvSpPr>
          <p:nvPr/>
        </p:nvSpPr>
        <p:spPr bwMode="auto">
          <a:xfrm>
            <a:off x="7446963" y="2497138"/>
            <a:ext cx="144462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59" name="Oval 186"/>
          <p:cNvSpPr>
            <a:spLocks noChangeArrowheads="1"/>
          </p:cNvSpPr>
          <p:nvPr/>
        </p:nvSpPr>
        <p:spPr bwMode="auto">
          <a:xfrm>
            <a:off x="7470775" y="284797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60" name="Oval 187"/>
          <p:cNvSpPr>
            <a:spLocks noChangeArrowheads="1"/>
          </p:cNvSpPr>
          <p:nvPr/>
        </p:nvSpPr>
        <p:spPr bwMode="auto">
          <a:xfrm>
            <a:off x="7458075" y="314007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61" name="Oval 188"/>
          <p:cNvSpPr>
            <a:spLocks noChangeArrowheads="1"/>
          </p:cNvSpPr>
          <p:nvPr/>
        </p:nvSpPr>
        <p:spPr bwMode="auto">
          <a:xfrm>
            <a:off x="7473950" y="3525838"/>
            <a:ext cx="144463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62" name="Oval 189"/>
          <p:cNvSpPr>
            <a:spLocks noChangeArrowheads="1"/>
          </p:cNvSpPr>
          <p:nvPr/>
        </p:nvSpPr>
        <p:spPr bwMode="auto">
          <a:xfrm>
            <a:off x="7454900" y="392747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63" name="Oval 190"/>
          <p:cNvSpPr>
            <a:spLocks noChangeArrowheads="1"/>
          </p:cNvSpPr>
          <p:nvPr/>
        </p:nvSpPr>
        <p:spPr bwMode="auto">
          <a:xfrm>
            <a:off x="7454900" y="435927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64" name="Oval 191"/>
          <p:cNvSpPr>
            <a:spLocks noChangeArrowheads="1"/>
          </p:cNvSpPr>
          <p:nvPr/>
        </p:nvSpPr>
        <p:spPr bwMode="auto">
          <a:xfrm>
            <a:off x="7454900" y="4719638"/>
            <a:ext cx="144463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65" name="Oval 192"/>
          <p:cNvSpPr>
            <a:spLocks noChangeArrowheads="1"/>
          </p:cNvSpPr>
          <p:nvPr/>
        </p:nvSpPr>
        <p:spPr bwMode="auto">
          <a:xfrm>
            <a:off x="6240463" y="2492375"/>
            <a:ext cx="144462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66" name="Oval 193"/>
          <p:cNvSpPr>
            <a:spLocks noChangeArrowheads="1"/>
          </p:cNvSpPr>
          <p:nvPr/>
        </p:nvSpPr>
        <p:spPr bwMode="auto">
          <a:xfrm>
            <a:off x="6240463" y="2852738"/>
            <a:ext cx="144462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67" name="Oval 194"/>
          <p:cNvSpPr>
            <a:spLocks noChangeArrowheads="1"/>
          </p:cNvSpPr>
          <p:nvPr/>
        </p:nvSpPr>
        <p:spPr bwMode="auto">
          <a:xfrm>
            <a:off x="6240463" y="3141663"/>
            <a:ext cx="144462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68" name="Oval 195"/>
          <p:cNvSpPr>
            <a:spLocks noChangeArrowheads="1"/>
          </p:cNvSpPr>
          <p:nvPr/>
        </p:nvSpPr>
        <p:spPr bwMode="auto">
          <a:xfrm>
            <a:off x="6240463" y="3506788"/>
            <a:ext cx="144462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69" name="Oval 196"/>
          <p:cNvSpPr>
            <a:spLocks noChangeArrowheads="1"/>
          </p:cNvSpPr>
          <p:nvPr/>
        </p:nvSpPr>
        <p:spPr bwMode="auto">
          <a:xfrm>
            <a:off x="6238875" y="394652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70" name="Oval 197"/>
          <p:cNvSpPr>
            <a:spLocks noChangeArrowheads="1"/>
          </p:cNvSpPr>
          <p:nvPr/>
        </p:nvSpPr>
        <p:spPr bwMode="auto">
          <a:xfrm>
            <a:off x="6232525" y="435927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71" name="Oval 198"/>
          <p:cNvSpPr>
            <a:spLocks noChangeArrowheads="1"/>
          </p:cNvSpPr>
          <p:nvPr/>
        </p:nvSpPr>
        <p:spPr bwMode="auto">
          <a:xfrm>
            <a:off x="6234113" y="4716463"/>
            <a:ext cx="144462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72" name="Oval 199"/>
          <p:cNvSpPr>
            <a:spLocks noChangeArrowheads="1"/>
          </p:cNvSpPr>
          <p:nvPr/>
        </p:nvSpPr>
        <p:spPr bwMode="auto">
          <a:xfrm>
            <a:off x="6230938" y="5070475"/>
            <a:ext cx="144462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73" name="Oval 200"/>
          <p:cNvSpPr>
            <a:spLocks noChangeArrowheads="1"/>
          </p:cNvSpPr>
          <p:nvPr/>
        </p:nvSpPr>
        <p:spPr bwMode="auto">
          <a:xfrm>
            <a:off x="6238875" y="5424488"/>
            <a:ext cx="144463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74" name="Oval 201"/>
          <p:cNvSpPr>
            <a:spLocks noChangeArrowheads="1"/>
          </p:cNvSpPr>
          <p:nvPr/>
        </p:nvSpPr>
        <p:spPr bwMode="auto">
          <a:xfrm>
            <a:off x="8334375" y="392747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75" name="Oval 202"/>
          <p:cNvSpPr>
            <a:spLocks noChangeArrowheads="1"/>
          </p:cNvSpPr>
          <p:nvPr/>
        </p:nvSpPr>
        <p:spPr bwMode="auto">
          <a:xfrm>
            <a:off x="8329613" y="3155950"/>
            <a:ext cx="144462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76" name="Oval 203"/>
          <p:cNvSpPr>
            <a:spLocks noChangeArrowheads="1"/>
          </p:cNvSpPr>
          <p:nvPr/>
        </p:nvSpPr>
        <p:spPr bwMode="auto">
          <a:xfrm>
            <a:off x="8301038" y="2506663"/>
            <a:ext cx="144462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77" name="Oval 204"/>
          <p:cNvSpPr>
            <a:spLocks noChangeArrowheads="1"/>
          </p:cNvSpPr>
          <p:nvPr/>
        </p:nvSpPr>
        <p:spPr bwMode="auto">
          <a:xfrm>
            <a:off x="8296275" y="2205038"/>
            <a:ext cx="144463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78" name="Oval 205"/>
          <p:cNvSpPr>
            <a:spLocks noChangeArrowheads="1"/>
          </p:cNvSpPr>
          <p:nvPr/>
        </p:nvSpPr>
        <p:spPr bwMode="auto">
          <a:xfrm>
            <a:off x="8296275" y="184467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79" name="Oval 206"/>
          <p:cNvSpPr>
            <a:spLocks noChangeArrowheads="1"/>
          </p:cNvSpPr>
          <p:nvPr/>
        </p:nvSpPr>
        <p:spPr bwMode="auto">
          <a:xfrm>
            <a:off x="7445375" y="544512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80" name="Oval 207"/>
          <p:cNvSpPr>
            <a:spLocks noChangeArrowheads="1"/>
          </p:cNvSpPr>
          <p:nvPr/>
        </p:nvSpPr>
        <p:spPr bwMode="auto">
          <a:xfrm>
            <a:off x="7454900" y="506412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81" name="Oval 208"/>
          <p:cNvSpPr>
            <a:spLocks noChangeArrowheads="1"/>
          </p:cNvSpPr>
          <p:nvPr/>
        </p:nvSpPr>
        <p:spPr bwMode="auto">
          <a:xfrm>
            <a:off x="9625013" y="2852738"/>
            <a:ext cx="144462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82" name="Oval 209"/>
          <p:cNvSpPr>
            <a:spLocks noChangeArrowheads="1"/>
          </p:cNvSpPr>
          <p:nvPr/>
        </p:nvSpPr>
        <p:spPr bwMode="auto">
          <a:xfrm>
            <a:off x="9626600" y="2487613"/>
            <a:ext cx="144463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83" name="Oval 210"/>
          <p:cNvSpPr>
            <a:spLocks noChangeArrowheads="1"/>
          </p:cNvSpPr>
          <p:nvPr/>
        </p:nvSpPr>
        <p:spPr bwMode="auto">
          <a:xfrm>
            <a:off x="9639300" y="220027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84" name="Oval 211"/>
          <p:cNvSpPr>
            <a:spLocks noChangeArrowheads="1"/>
          </p:cNvSpPr>
          <p:nvPr/>
        </p:nvSpPr>
        <p:spPr bwMode="auto">
          <a:xfrm>
            <a:off x="9640888" y="1854200"/>
            <a:ext cx="144462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85" name="Oval 212"/>
          <p:cNvSpPr>
            <a:spLocks noChangeArrowheads="1"/>
          </p:cNvSpPr>
          <p:nvPr/>
        </p:nvSpPr>
        <p:spPr bwMode="auto">
          <a:xfrm>
            <a:off x="8313738" y="5441950"/>
            <a:ext cx="144462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86" name="Oval 213"/>
          <p:cNvSpPr>
            <a:spLocks noChangeArrowheads="1"/>
          </p:cNvSpPr>
          <p:nvPr/>
        </p:nvSpPr>
        <p:spPr bwMode="auto">
          <a:xfrm>
            <a:off x="8315325" y="5049838"/>
            <a:ext cx="144463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87" name="Oval 214"/>
          <p:cNvSpPr>
            <a:spLocks noChangeArrowheads="1"/>
          </p:cNvSpPr>
          <p:nvPr/>
        </p:nvSpPr>
        <p:spPr bwMode="auto">
          <a:xfrm>
            <a:off x="8310563" y="4733925"/>
            <a:ext cx="144462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88" name="Oval 215"/>
          <p:cNvSpPr>
            <a:spLocks noChangeArrowheads="1"/>
          </p:cNvSpPr>
          <p:nvPr/>
        </p:nvSpPr>
        <p:spPr bwMode="auto">
          <a:xfrm>
            <a:off x="8305800" y="435927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89" name="Oval 216"/>
          <p:cNvSpPr>
            <a:spLocks noChangeArrowheads="1"/>
          </p:cNvSpPr>
          <p:nvPr/>
        </p:nvSpPr>
        <p:spPr bwMode="auto">
          <a:xfrm>
            <a:off x="9605963" y="4743450"/>
            <a:ext cx="144462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90" name="Oval 217"/>
          <p:cNvSpPr>
            <a:spLocks noChangeArrowheads="1"/>
          </p:cNvSpPr>
          <p:nvPr/>
        </p:nvSpPr>
        <p:spPr bwMode="auto">
          <a:xfrm>
            <a:off x="9615488" y="4359275"/>
            <a:ext cx="144462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91" name="Oval 218"/>
          <p:cNvSpPr>
            <a:spLocks noChangeArrowheads="1"/>
          </p:cNvSpPr>
          <p:nvPr/>
        </p:nvSpPr>
        <p:spPr bwMode="auto">
          <a:xfrm>
            <a:off x="9615488" y="3937000"/>
            <a:ext cx="144462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92" name="Oval 219"/>
          <p:cNvSpPr>
            <a:spLocks noChangeArrowheads="1"/>
          </p:cNvSpPr>
          <p:nvPr/>
        </p:nvSpPr>
        <p:spPr bwMode="auto">
          <a:xfrm>
            <a:off x="9625013" y="3535363"/>
            <a:ext cx="144462" cy="144462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93" name="Oval 220"/>
          <p:cNvSpPr>
            <a:spLocks noChangeArrowheads="1"/>
          </p:cNvSpPr>
          <p:nvPr/>
        </p:nvSpPr>
        <p:spPr bwMode="auto">
          <a:xfrm>
            <a:off x="9625013" y="3213100"/>
            <a:ext cx="144462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94" name="Oval 221"/>
          <p:cNvSpPr>
            <a:spLocks noChangeArrowheads="1"/>
          </p:cNvSpPr>
          <p:nvPr/>
        </p:nvSpPr>
        <p:spPr bwMode="auto">
          <a:xfrm>
            <a:off x="9615488" y="5064125"/>
            <a:ext cx="144462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95" name="Oval 222"/>
          <p:cNvSpPr>
            <a:spLocks noChangeArrowheads="1"/>
          </p:cNvSpPr>
          <p:nvPr/>
        </p:nvSpPr>
        <p:spPr bwMode="auto">
          <a:xfrm>
            <a:off x="6597650" y="185420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96" name="Oval 223"/>
          <p:cNvSpPr>
            <a:spLocks noChangeArrowheads="1"/>
          </p:cNvSpPr>
          <p:nvPr/>
        </p:nvSpPr>
        <p:spPr bwMode="auto">
          <a:xfrm>
            <a:off x="6604000" y="249555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97" name="Oval 224"/>
          <p:cNvSpPr>
            <a:spLocks noChangeArrowheads="1"/>
          </p:cNvSpPr>
          <p:nvPr/>
        </p:nvSpPr>
        <p:spPr bwMode="auto">
          <a:xfrm>
            <a:off x="6597650" y="2852738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98" name="Oval 225"/>
          <p:cNvSpPr>
            <a:spLocks noChangeArrowheads="1"/>
          </p:cNvSpPr>
          <p:nvPr/>
        </p:nvSpPr>
        <p:spPr bwMode="auto">
          <a:xfrm>
            <a:off x="6597650" y="3140075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199" name="Oval 226"/>
          <p:cNvSpPr>
            <a:spLocks noChangeArrowheads="1"/>
          </p:cNvSpPr>
          <p:nvPr/>
        </p:nvSpPr>
        <p:spPr bwMode="auto">
          <a:xfrm>
            <a:off x="6589713" y="3506788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00" name="Oval 227"/>
          <p:cNvSpPr>
            <a:spLocks noChangeArrowheads="1"/>
          </p:cNvSpPr>
          <p:nvPr/>
        </p:nvSpPr>
        <p:spPr bwMode="auto">
          <a:xfrm>
            <a:off x="6600825" y="39417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01" name="Oval 228"/>
          <p:cNvSpPr>
            <a:spLocks noChangeArrowheads="1"/>
          </p:cNvSpPr>
          <p:nvPr/>
        </p:nvSpPr>
        <p:spPr bwMode="auto">
          <a:xfrm>
            <a:off x="6591300" y="4359275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02" name="Oval 229"/>
          <p:cNvSpPr>
            <a:spLocks noChangeArrowheads="1"/>
          </p:cNvSpPr>
          <p:nvPr/>
        </p:nvSpPr>
        <p:spPr bwMode="auto">
          <a:xfrm>
            <a:off x="6591300" y="47037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03" name="Oval 230"/>
          <p:cNvSpPr>
            <a:spLocks noChangeArrowheads="1"/>
          </p:cNvSpPr>
          <p:nvPr/>
        </p:nvSpPr>
        <p:spPr bwMode="auto">
          <a:xfrm>
            <a:off x="6591300" y="5064125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04" name="Oval 231"/>
          <p:cNvSpPr>
            <a:spLocks noChangeArrowheads="1"/>
          </p:cNvSpPr>
          <p:nvPr/>
        </p:nvSpPr>
        <p:spPr bwMode="auto">
          <a:xfrm>
            <a:off x="6581775" y="541655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05" name="Oval 232"/>
          <p:cNvSpPr>
            <a:spLocks noChangeArrowheads="1"/>
          </p:cNvSpPr>
          <p:nvPr/>
        </p:nvSpPr>
        <p:spPr bwMode="auto">
          <a:xfrm>
            <a:off x="8574088" y="1844675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06" name="Oval 233"/>
          <p:cNvSpPr>
            <a:spLocks noChangeArrowheads="1"/>
          </p:cNvSpPr>
          <p:nvPr/>
        </p:nvSpPr>
        <p:spPr bwMode="auto">
          <a:xfrm>
            <a:off x="8569325" y="25066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07" name="Oval 234"/>
          <p:cNvSpPr>
            <a:spLocks noChangeArrowheads="1"/>
          </p:cNvSpPr>
          <p:nvPr/>
        </p:nvSpPr>
        <p:spPr bwMode="auto">
          <a:xfrm>
            <a:off x="8555038" y="355441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08" name="Oval 235"/>
          <p:cNvSpPr>
            <a:spLocks noChangeArrowheads="1"/>
          </p:cNvSpPr>
          <p:nvPr/>
        </p:nvSpPr>
        <p:spPr bwMode="auto">
          <a:xfrm>
            <a:off x="9923463" y="2497138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09" name="Oval 236"/>
          <p:cNvSpPr>
            <a:spLocks noChangeArrowheads="1"/>
          </p:cNvSpPr>
          <p:nvPr/>
        </p:nvSpPr>
        <p:spPr bwMode="auto">
          <a:xfrm>
            <a:off x="9912350" y="2852738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10" name="Oval 237"/>
          <p:cNvSpPr>
            <a:spLocks noChangeArrowheads="1"/>
          </p:cNvSpPr>
          <p:nvPr/>
        </p:nvSpPr>
        <p:spPr bwMode="auto">
          <a:xfrm>
            <a:off x="9931400" y="3932238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11" name="Oval 238"/>
          <p:cNvSpPr>
            <a:spLocks noChangeArrowheads="1"/>
          </p:cNvSpPr>
          <p:nvPr/>
        </p:nvSpPr>
        <p:spPr bwMode="auto">
          <a:xfrm>
            <a:off x="9907588" y="35353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12" name="Oval 239"/>
          <p:cNvSpPr>
            <a:spLocks noChangeArrowheads="1"/>
          </p:cNvSpPr>
          <p:nvPr/>
        </p:nvSpPr>
        <p:spPr bwMode="auto">
          <a:xfrm>
            <a:off x="8818563" y="1844675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13" name="Oval 240"/>
          <p:cNvSpPr>
            <a:spLocks noChangeArrowheads="1"/>
          </p:cNvSpPr>
          <p:nvPr/>
        </p:nvSpPr>
        <p:spPr bwMode="auto">
          <a:xfrm>
            <a:off x="8818563" y="2506663"/>
            <a:ext cx="144462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14" name="Oval 241"/>
          <p:cNvSpPr>
            <a:spLocks noChangeArrowheads="1"/>
          </p:cNvSpPr>
          <p:nvPr/>
        </p:nvSpPr>
        <p:spPr bwMode="auto">
          <a:xfrm>
            <a:off x="8809038" y="2852738"/>
            <a:ext cx="144462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15" name="Oval 242"/>
          <p:cNvSpPr>
            <a:spLocks noChangeArrowheads="1"/>
          </p:cNvSpPr>
          <p:nvPr/>
        </p:nvSpPr>
        <p:spPr bwMode="auto">
          <a:xfrm>
            <a:off x="8813800" y="3146425"/>
            <a:ext cx="144463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16" name="Oval 243"/>
          <p:cNvSpPr>
            <a:spLocks noChangeArrowheads="1"/>
          </p:cNvSpPr>
          <p:nvPr/>
        </p:nvSpPr>
        <p:spPr bwMode="auto">
          <a:xfrm>
            <a:off x="8793163" y="3927475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17" name="Oval 244"/>
          <p:cNvSpPr>
            <a:spLocks noChangeArrowheads="1"/>
          </p:cNvSpPr>
          <p:nvPr/>
        </p:nvSpPr>
        <p:spPr bwMode="auto">
          <a:xfrm>
            <a:off x="8823325" y="3535363"/>
            <a:ext cx="144463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18" name="Oval 247"/>
          <p:cNvSpPr>
            <a:spLocks noChangeArrowheads="1"/>
          </p:cNvSpPr>
          <p:nvPr/>
        </p:nvSpPr>
        <p:spPr bwMode="auto">
          <a:xfrm>
            <a:off x="3648075" y="6308725"/>
            <a:ext cx="144463" cy="144463"/>
          </a:xfrm>
          <a:prstGeom prst="ellipse">
            <a:avLst/>
          </a:prstGeom>
          <a:solidFill>
            <a:srgbClr val="F7A7B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19" name="Oval 248"/>
          <p:cNvSpPr>
            <a:spLocks noChangeArrowheads="1"/>
          </p:cNvSpPr>
          <p:nvPr/>
        </p:nvSpPr>
        <p:spPr bwMode="auto">
          <a:xfrm>
            <a:off x="3648075" y="659765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20" name="Oval 249"/>
          <p:cNvSpPr>
            <a:spLocks noChangeArrowheads="1"/>
          </p:cNvSpPr>
          <p:nvPr/>
        </p:nvSpPr>
        <p:spPr bwMode="auto">
          <a:xfrm>
            <a:off x="7104063" y="6308725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21" name="Oval 250"/>
          <p:cNvSpPr>
            <a:spLocks noChangeArrowheads="1"/>
          </p:cNvSpPr>
          <p:nvPr/>
        </p:nvSpPr>
        <p:spPr bwMode="auto">
          <a:xfrm>
            <a:off x="9115425" y="3927475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22" name="Oval 251"/>
          <p:cNvSpPr>
            <a:spLocks noChangeArrowheads="1"/>
          </p:cNvSpPr>
          <p:nvPr/>
        </p:nvSpPr>
        <p:spPr bwMode="auto">
          <a:xfrm>
            <a:off x="9120188" y="2492375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23" name="Oval 252"/>
          <p:cNvSpPr>
            <a:spLocks noChangeArrowheads="1"/>
          </p:cNvSpPr>
          <p:nvPr/>
        </p:nvSpPr>
        <p:spPr bwMode="auto">
          <a:xfrm>
            <a:off x="9124950" y="3136900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24" name="Oval 253"/>
          <p:cNvSpPr>
            <a:spLocks noChangeArrowheads="1"/>
          </p:cNvSpPr>
          <p:nvPr/>
        </p:nvSpPr>
        <p:spPr bwMode="auto">
          <a:xfrm>
            <a:off x="9120188" y="3554413"/>
            <a:ext cx="144462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25" name="Oval 254"/>
          <p:cNvSpPr>
            <a:spLocks noChangeArrowheads="1"/>
          </p:cNvSpPr>
          <p:nvPr/>
        </p:nvSpPr>
        <p:spPr bwMode="auto">
          <a:xfrm>
            <a:off x="7104063" y="6524625"/>
            <a:ext cx="144462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642226" name="Text Box 255"/>
          <p:cNvSpPr txBox="1">
            <a:spLocks noChangeArrowheads="1"/>
          </p:cNvSpPr>
          <p:nvPr/>
        </p:nvSpPr>
        <p:spPr bwMode="auto">
          <a:xfrm>
            <a:off x="3863975" y="62372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2227" name="Text Box 256"/>
          <p:cNvSpPr txBox="1">
            <a:spLocks noChangeArrowheads="1"/>
          </p:cNvSpPr>
          <p:nvPr/>
        </p:nvSpPr>
        <p:spPr bwMode="auto">
          <a:xfrm>
            <a:off x="3863975" y="6237288"/>
            <a:ext cx="2262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Calibri" pitchFamily="34" charset="0"/>
              </a:rPr>
              <a:t>-медицинская служба части (корабля)</a:t>
            </a:r>
          </a:p>
        </p:txBody>
      </p:sp>
      <p:sp>
        <p:nvSpPr>
          <p:cNvPr id="642228" name="Text Box 257"/>
          <p:cNvSpPr txBox="1">
            <a:spLocks noChangeArrowheads="1"/>
          </p:cNvSpPr>
          <p:nvPr/>
        </p:nvSpPr>
        <p:spPr bwMode="auto">
          <a:xfrm>
            <a:off x="3863975" y="6524625"/>
            <a:ext cx="1438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Calibri" pitchFamily="34" charset="0"/>
              </a:rPr>
              <a:t>-командование части</a:t>
            </a:r>
          </a:p>
        </p:txBody>
      </p:sp>
      <p:sp>
        <p:nvSpPr>
          <p:cNvPr id="642229" name="Text Box 258"/>
          <p:cNvSpPr txBox="1">
            <a:spLocks noChangeArrowheads="1"/>
          </p:cNvSpPr>
          <p:nvPr/>
        </p:nvSpPr>
        <p:spPr bwMode="auto">
          <a:xfrm>
            <a:off x="7319963" y="6237288"/>
            <a:ext cx="19240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Calibri" pitchFamily="34" charset="0"/>
              </a:rPr>
              <a:t>- служба тылового обеспечения</a:t>
            </a:r>
          </a:p>
        </p:txBody>
      </p:sp>
      <p:sp>
        <p:nvSpPr>
          <p:cNvPr id="642230" name="Text Box 259"/>
          <p:cNvSpPr txBox="1">
            <a:spLocks noChangeArrowheads="1"/>
          </p:cNvSpPr>
          <p:nvPr/>
        </p:nvSpPr>
        <p:spPr bwMode="auto">
          <a:xfrm>
            <a:off x="7391400" y="6453188"/>
            <a:ext cx="19097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Calibri" pitchFamily="34" charset="0"/>
              </a:rPr>
              <a:t>-личный состав подразделений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D61A9-C48C-46AB-ADA9-1E5588F8C75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3200" dirty="0"/>
              <a:t>Принципы ПЭЗ:</a:t>
            </a:r>
          </a:p>
        </p:txBody>
      </p:sp>
      <p:sp>
        <p:nvSpPr>
          <p:cNvPr id="64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873028"/>
          </a:xfrm>
        </p:spPr>
        <p:txBody>
          <a:bodyPr/>
          <a:lstStyle/>
          <a:p>
            <a:pPr marL="533400" indent="-533400" algn="just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ru-RU" sz="2600" dirty="0"/>
              <a:t>Профилактическая направленность мероприятий.</a:t>
            </a:r>
          </a:p>
          <a:p>
            <a:pPr marL="533400" indent="-533400" algn="just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ru-RU" sz="2600" dirty="0"/>
              <a:t>Комплексность с выделением главного направления приложения усилий.</a:t>
            </a:r>
          </a:p>
          <a:p>
            <a:pPr marL="533400" indent="-533400" algn="just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ru-RU" sz="2600" dirty="0"/>
              <a:t>Осуществление мероприятий  в  системе  ПЭЗ всеми силами медицинской службы с привлечением санитарно-эпидемиологических организаций  для решения наиболее сложных задач и проведения специализированных мероприятий.</a:t>
            </a:r>
          </a:p>
          <a:p>
            <a:pPr marL="533400" indent="-533400" algn="just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ru-RU" sz="2600" dirty="0"/>
              <a:t>Единый подход к выполнению задач по предупреждению и ликвидации инфекционных заболеваний.</a:t>
            </a:r>
          </a:p>
          <a:p>
            <a:pPr marL="533400" indent="-533400" algn="just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ru-RU" sz="2600" dirty="0"/>
              <a:t>Соответствие содержания и объема мероприятий санитарно-эпидемиологической обстановке в войсках и среди населения.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73A89-9613-4986-A1CC-C71D30D7217E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56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Прямоугольник 11"/>
          <p:cNvSpPr>
            <a:spLocks noChangeArrowheads="1"/>
          </p:cNvSpPr>
          <p:nvPr/>
        </p:nvSpPr>
        <p:spPr bwMode="auto">
          <a:xfrm>
            <a:off x="8015818" y="2624667"/>
            <a:ext cx="399838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ctr"/>
            <a:r>
              <a:rPr lang="ru-RU" altLang="ru-RU" sz="4800" b="1"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 fontAlgn="ctr"/>
            <a:r>
              <a:rPr lang="ru-RU" altLang="ru-RU" sz="4800" b="1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53254" name="Rectangle 3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5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6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7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/>
          <a:srcRect t="2288" b="5419"/>
          <a:stretch/>
        </p:blipFill>
        <p:spPr bwMode="auto">
          <a:xfrm>
            <a:off x="383117" y="538587"/>
            <a:ext cx="7366000" cy="506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97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67897" y="584200"/>
            <a:ext cx="9795849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характеризующие организационную систему противоэпидемической защиты личного состава </a:t>
            </a:r>
          </a:p>
        </p:txBody>
      </p:sp>
      <p:sp>
        <p:nvSpPr>
          <p:cNvPr id="425987" name="Text Box 6"/>
          <p:cNvSpPr txBox="1">
            <a:spLocks noChangeArrowheads="1"/>
          </p:cNvSpPr>
          <p:nvPr/>
        </p:nvSpPr>
        <p:spPr bwMode="auto">
          <a:xfrm>
            <a:off x="1774825" y="2081213"/>
            <a:ext cx="884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5988" name="Text Box 7"/>
          <p:cNvSpPr txBox="1">
            <a:spLocks noChangeArrowheads="1"/>
          </p:cNvSpPr>
          <p:nvPr/>
        </p:nvSpPr>
        <p:spPr bwMode="auto">
          <a:xfrm>
            <a:off x="758840" y="2264569"/>
            <a:ext cx="10823559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1. 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Цель создания системы.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FF3300"/>
                </a:solidFill>
                <a:latin typeface="Calibri" pitchFamily="34" charset="0"/>
              </a:rPr>
              <a:t>2. Задачи системы.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3. Способы решения задач, стоящих перед системой (проводимые мероприятия).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4. Элементы системы – исполнители.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5. Ресурсное обеспечение функционирования системы (информационное, финансовое, материальное).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6. Управление в системе.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45767-0478-4F82-9DCD-69F6BC6F795B}" type="slidenum">
              <a:rPr lang="ru-RU" smtClean="0">
                <a:solidFill>
                  <a:schemeClr val="tx1"/>
                </a:solidFill>
                <a:latin typeface="+mn-lt"/>
              </a:rPr>
              <a:pPr>
                <a:defRPr/>
              </a:pPr>
              <a:t>6</a:t>
            </a:fld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системы ПЭЗ: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800" dirty="0"/>
              <a:t>Предупреждение заноса инфекции в воинскую часть.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800" dirty="0"/>
          </a:p>
          <a:p>
            <a:pPr marL="609600" indent="-609600" eaLnBrk="1" hangingPunct="1">
              <a:buFontTx/>
              <a:buAutoNum type="arabicPeriod"/>
            </a:pPr>
            <a:r>
              <a:rPr lang="ru-RU" sz="2800" dirty="0"/>
              <a:t>Предупреждение возникновения инфекционных заболеваний от источников инфекции, имеющихся внутри воинской части, и ликвидация очагов инфекционных заболеваний среди личного состава в случае их появления.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800" dirty="0"/>
          </a:p>
          <a:p>
            <a:pPr marL="609600" indent="-609600" eaLnBrk="1" hangingPunct="1">
              <a:buFontTx/>
              <a:buAutoNum type="arabicPeriod"/>
            </a:pPr>
            <a:r>
              <a:rPr lang="ru-RU" sz="2800" dirty="0"/>
              <a:t>Предупреждение выноса инфекции из воинской части.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45767-0478-4F82-9DCD-69F6BC6F795B}" type="slidenum">
              <a:rPr lang="ru-RU" smtClean="0">
                <a:solidFill>
                  <a:schemeClr val="tx1"/>
                </a:solidFill>
                <a:latin typeface="+mn-lt"/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13576" y="584200"/>
            <a:ext cx="9569513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характеризующие организационную систему противоэпидемической защиты личного состава </a:t>
            </a:r>
          </a:p>
        </p:txBody>
      </p:sp>
      <p:sp>
        <p:nvSpPr>
          <p:cNvPr id="428035" name="Text Box 6"/>
          <p:cNvSpPr txBox="1">
            <a:spLocks noChangeArrowheads="1"/>
          </p:cNvSpPr>
          <p:nvPr/>
        </p:nvSpPr>
        <p:spPr bwMode="auto">
          <a:xfrm>
            <a:off x="1774825" y="2081213"/>
            <a:ext cx="884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8036" name="Text Box 7"/>
          <p:cNvSpPr txBox="1">
            <a:spLocks noChangeArrowheads="1"/>
          </p:cNvSpPr>
          <p:nvPr/>
        </p:nvSpPr>
        <p:spPr bwMode="auto">
          <a:xfrm>
            <a:off x="624689" y="2239963"/>
            <a:ext cx="11117656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1. 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Цель создания системы.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2. Задачи системы.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FF3300"/>
                </a:solidFill>
                <a:latin typeface="Calibri" pitchFamily="34" charset="0"/>
              </a:rPr>
              <a:t>3. Способы решения задач, стоящих перед системой (проводимые мероприятия).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4. Элементы системы – исполнители.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5. Ресурсное обеспечение функционирования системы (информационное, финансовое, материальное).</a:t>
            </a:r>
          </a:p>
          <a:p>
            <a:pPr>
              <a:spcAft>
                <a:spcPct val="20000"/>
              </a:spcAf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6. Управление в системе.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45767-0478-4F82-9DCD-69F6BC6F795B}" type="slidenum">
              <a:rPr lang="ru-RU" smtClean="0">
                <a:solidFill>
                  <a:schemeClr val="tx1"/>
                </a:solidFill>
                <a:latin typeface="+mn-lt"/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928" y="798512"/>
            <a:ext cx="11244426" cy="5557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tabLst>
                <a:tab pos="3313113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Санитарно-противоэпидемические (профилактические) мероприятия: </a:t>
            </a: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3313113" algn="l"/>
              </a:tabLs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373063" algn="just" eaLnBrk="1" hangingPunct="1">
              <a:lnSpc>
                <a:spcPct val="150000"/>
              </a:lnSpc>
              <a:buFont typeface="Arial" charset="0"/>
              <a:buNone/>
              <a:tabLst>
                <a:tab pos="3313113" algn="l"/>
              </a:tabLst>
              <a:defRPr/>
            </a:pPr>
            <a:r>
              <a:rPr lang="ru-RU" sz="2400" b="1" dirty="0"/>
              <a:t>-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организационные, административные,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инженерно-технические, </a:t>
            </a:r>
            <a:r>
              <a:rPr lang="ru-RU" sz="2400" b="1" dirty="0">
                <a:solidFill>
                  <a:srgbClr val="FF0000"/>
                </a:solidFill>
              </a:rPr>
              <a:t>медико-санитарные</a:t>
            </a:r>
            <a:r>
              <a:rPr lang="ru-RU" sz="2400" b="1" dirty="0"/>
              <a:t>,</a:t>
            </a:r>
            <a:r>
              <a:rPr lang="ru-RU" sz="2400" dirty="0"/>
              <a:t> ветеринарные и иные </a:t>
            </a:r>
            <a:r>
              <a:rPr lang="ru-RU" sz="2400" b="1" dirty="0">
                <a:solidFill>
                  <a:srgbClr val="FF0000"/>
                </a:solidFill>
              </a:rPr>
              <a:t>меры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FF0000"/>
                </a:solidFill>
              </a:rPr>
              <a:t>направленные</a:t>
            </a:r>
            <a:r>
              <a:rPr lang="ru-RU" sz="2400" dirty="0"/>
              <a:t> на устранение или уменьшение вредного воздействия на человека факторов среды обитания, </a:t>
            </a:r>
            <a:r>
              <a:rPr lang="ru-RU" sz="2400" b="1" dirty="0">
                <a:solidFill>
                  <a:srgbClr val="FF0000"/>
                </a:solidFill>
              </a:rPr>
              <a:t>предотвращение возникновения и распространения инфекционных заболеваний</a:t>
            </a:r>
            <a:r>
              <a:rPr lang="ru-RU" sz="2400" b="1" dirty="0"/>
              <a:t> </a:t>
            </a:r>
            <a:r>
              <a:rPr lang="ru-RU" sz="2400" dirty="0"/>
              <a:t>и массовых неинфекционных заболеваний (отравлений) </a:t>
            </a:r>
            <a:r>
              <a:rPr lang="ru-RU" sz="2400" b="1" dirty="0">
                <a:solidFill>
                  <a:srgbClr val="FF0000"/>
                </a:solidFill>
              </a:rPr>
              <a:t>и их ликвидацию</a:t>
            </a:r>
            <a:r>
              <a:rPr lang="ru-RU" sz="24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3313113" algn="l"/>
              </a:tabLst>
              <a:defRPr/>
            </a:pPr>
            <a:endParaRPr lang="ru-RU" sz="2000" dirty="0"/>
          </a:p>
          <a:p>
            <a:pPr algn="r" eaLnBrk="1" hangingPunct="1">
              <a:lnSpc>
                <a:spcPct val="80000"/>
              </a:lnSpc>
              <a:buFontTx/>
              <a:buNone/>
              <a:tabLst>
                <a:tab pos="3313113" algn="l"/>
              </a:tabLst>
              <a:defRPr/>
            </a:pPr>
            <a:r>
              <a:rPr lang="ru-RU" sz="2000" b="1" dirty="0"/>
              <a:t>                                                      ФЗ-52 от 30 марта 1999 г. с изм. «О санитарно-эпидемиологическом благополучии населения</a:t>
            </a:r>
            <a:r>
              <a:rPr lang="ru-RU" sz="2000" b="1" dirty="0">
                <a:latin typeface="Arial" charset="0"/>
              </a:rPr>
              <a:t>»</a:t>
            </a:r>
            <a:r>
              <a:rPr lang="ru-RU" sz="2000" dirty="0"/>
              <a:t>  </a:t>
            </a:r>
          </a:p>
        </p:txBody>
      </p:sp>
      <p:sp>
        <p:nvSpPr>
          <p:cNvPr id="42905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884D18-2123-4733-B936-FC11FCE5FC2E}" type="slidenum">
              <a:rPr lang="ru-RU" smtClean="0">
                <a:solidFill>
                  <a:schemeClr val="tx1"/>
                </a:solidFill>
                <a:latin typeface="+mn-lt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Двойная диагональ">
  <a:themeElements>
    <a:clrScheme name="">
      <a:dk1>
        <a:srgbClr val="000000"/>
      </a:dk1>
      <a:lt1>
        <a:srgbClr val="FFFFFF"/>
      </a:lt1>
      <a:dk2>
        <a:srgbClr val="000056"/>
      </a:dk2>
      <a:lt2>
        <a:srgbClr val="66FFFF"/>
      </a:lt2>
      <a:accent1>
        <a:srgbClr val="D60093"/>
      </a:accent1>
      <a:accent2>
        <a:srgbClr val="FFFF66"/>
      </a:accent2>
      <a:accent3>
        <a:srgbClr val="AAAAB4"/>
      </a:accent3>
      <a:accent4>
        <a:srgbClr val="DADADA"/>
      </a:accent4>
      <a:accent5>
        <a:srgbClr val="E8AAC8"/>
      </a:accent5>
      <a:accent6>
        <a:srgbClr val="E7E75C"/>
      </a:accent6>
      <a:hlink>
        <a:srgbClr val="FF9933"/>
      </a:hlink>
      <a:folHlink>
        <a:srgbClr val="FFFF00"/>
      </a:folHlink>
    </a:clrScheme>
    <a:fontScheme name="Двойная диагональ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9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9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Двойная диагональ 1">
        <a:dk1>
          <a:srgbClr val="000000"/>
        </a:dk1>
        <a:lt1>
          <a:srgbClr val="FFFFFF"/>
        </a:lt1>
        <a:dk2>
          <a:srgbClr val="990066"/>
        </a:dk2>
        <a:lt2>
          <a:srgbClr val="00CCCC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войная диагональ 2">
        <a:dk1>
          <a:srgbClr val="000000"/>
        </a:dk1>
        <a:lt1>
          <a:srgbClr val="FFFFCC"/>
        </a:lt1>
        <a:dk2>
          <a:srgbClr val="996600"/>
        </a:dk2>
        <a:lt2>
          <a:srgbClr val="FFFFCC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000000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войная диагональ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Оформление по умолчанию">
  <a:themeElements>
    <a:clrScheme name="Оформление по умолчанию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Оформление по умолчанию">
  <a:themeElements>
    <a:clrScheme name="Оформление по умолчанию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8707</Words>
  <Application>Microsoft Macintosh PowerPoint</Application>
  <PresentationFormat>Широкоэкранный</PresentationFormat>
  <Paragraphs>866</Paragraphs>
  <Slides>57</Slides>
  <Notes>52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81" baseType="lpstr">
      <vt:lpstr>Arial</vt:lpstr>
      <vt:lpstr>Calibri</vt:lpstr>
      <vt:lpstr>Calibri Light</vt:lpstr>
      <vt:lpstr>Monotype Sorts</vt:lpstr>
      <vt:lpstr>Times New Roman</vt:lpstr>
      <vt:lpstr>Wingdings</vt:lpstr>
      <vt:lpstr>Тема Office</vt:lpstr>
      <vt:lpstr>1_Тема Office</vt:lpstr>
      <vt:lpstr>1_Двойная диагональ</vt:lpstr>
      <vt:lpstr>2_Тема Office</vt:lpstr>
      <vt:lpstr>3_Тема Office</vt:lpstr>
      <vt:lpstr>4_Тема Office</vt:lpstr>
      <vt:lpstr>1_Оформление по умолчанию</vt:lpstr>
      <vt:lpstr>2_Оформление по умолчанию</vt:lpstr>
      <vt:lpstr>27_Оформление по умолчанию</vt:lpstr>
      <vt:lpstr>29_Оформление по умолчанию</vt:lpstr>
      <vt:lpstr>5_Тема Office</vt:lpstr>
      <vt:lpstr>6_Тема Office</vt:lpstr>
      <vt:lpstr>30_Оформление по умолчанию</vt:lpstr>
      <vt:lpstr>26_Оформление по умолчанию</vt:lpstr>
      <vt:lpstr>7_Тема Office</vt:lpstr>
      <vt:lpstr>8_Тема Office</vt:lpstr>
      <vt:lpstr>Диаграмма</vt:lpstr>
      <vt:lpstr>Visio</vt:lpstr>
      <vt:lpstr>СИСТЕМА ПРОТИВОЭПИДЕМИЧЕСКОЙ ЗАЩИТЫ ЛИЧНОГО СОСТАВА ВОИНСКИХ ЧАСТЕЙ И НАСЕЛЕНИЯ В ЧРЕЗВЫЧАЙНЫХ СИТУАЦИЯХ</vt:lpstr>
      <vt:lpstr>Презентация PowerPoint</vt:lpstr>
      <vt:lpstr>Руководящие документы</vt:lpstr>
      <vt:lpstr>Признаки характеризующие организационную систему противоэпидемической защиты личного состава и населения </vt:lpstr>
      <vt:lpstr>Противоэпидемическая защита личного состава (ПЭЗ) -</vt:lpstr>
      <vt:lpstr>Признаки характеризующие организационную систему противоэпидемической защиты личного состава </vt:lpstr>
      <vt:lpstr>Задачи системы ПЭЗ:</vt:lpstr>
      <vt:lpstr>Признаки характеризующие организационную систему противоэпидемической защиты личного состава </vt:lpstr>
      <vt:lpstr>Презентация PowerPoint</vt:lpstr>
      <vt:lpstr>Схема мероприятий по противоэпидемическому обеспечению воинской части</vt:lpstr>
      <vt:lpstr> Режимно-ограничительные мероприятия проводятся с целью: </vt:lpstr>
      <vt:lpstr>Усиленное медицинское наблюдение вводится распоряжением начальника медицинской службы воинской части в следующих случаях:</vt:lpstr>
      <vt:lpstr>Усиленное медицинское наблюдение за личным составом осуществляется в целях раннего активного выявления больных в ходе: </vt:lpstr>
      <vt:lpstr>Обсервация -</vt:lpstr>
      <vt:lpstr>Обсервация предполагает наряду с мероприятиями, проводимыми в ходе усиленного медицинского наблюдения, </vt:lpstr>
      <vt:lpstr>Карантин </vt:lpstr>
      <vt:lpstr>При карантине проводившиеся в воинской части (соединении) ограничительные мероприятия дополняются режимными, которые включают: </vt:lpstr>
      <vt:lpstr>Дератизация</vt:lpstr>
      <vt:lpstr>Ветеринарно-санитарные мероприятия </vt:lpstr>
      <vt:lpstr>Схема мероприятий по противоэпидемическому обеспечению воинской части</vt:lpstr>
      <vt:lpstr>Презентация PowerPoint</vt:lpstr>
      <vt:lpstr>Медицинский контроль за размещением включает:</vt:lpstr>
      <vt:lpstr>Медицинский контроль за питанием личного состава воинской части включает:</vt:lpstr>
      <vt:lpstr>Медицинский контроль за водообеспечением включает:</vt:lpstr>
      <vt:lpstr>Медицинский контроль за банно-прачечным обслуживанием включает:</vt:lpstr>
      <vt:lpstr>Медицинский контроль за захоронением павших в бою и умерших воинов включает:</vt:lpstr>
      <vt:lpstr>Дезинфекция </vt:lpstr>
      <vt:lpstr> Дезинсекция </vt:lpstr>
      <vt:lpstr>Схема мероприятий по противоэпидемическому обеспечению воинской части</vt:lpstr>
      <vt:lpstr>Иммунопрофилактика </vt:lpstr>
      <vt:lpstr>Экстренная профилактика </vt:lpstr>
      <vt:lpstr>Мероприятия по противоэпидемическому обеспечению воинской части</vt:lpstr>
      <vt:lpstr>Признаки характеризующие организационную систему противоэпидемической защиты личного состава </vt:lpstr>
      <vt:lpstr>Группы исполнителей мероприятий  по противоэпидемическому обеспечению воинской части</vt:lpstr>
      <vt:lpstr>Задачи санитарно-эпидемиологического взвода</vt:lpstr>
      <vt:lpstr>Организационно-штатная структура санитарно-эпидемиологического взвода мотострелковой бригады ( бригады морской пехоты) на мирное время</vt:lpstr>
      <vt:lpstr>Группы исполнителей мероприятий  по противоэпидемическому обеспечению воинской части</vt:lpstr>
      <vt:lpstr>Презентация PowerPoint</vt:lpstr>
      <vt:lpstr>Приложение к приказу Министра обороны Российской Федерации 2012 года № 2552</vt:lpstr>
      <vt:lpstr>Презентация PowerPoint</vt:lpstr>
      <vt:lpstr>Группы исполнителей мероприятий  по противоэпидемическому обеспечению воинской части</vt:lpstr>
      <vt:lpstr>Презентация PowerPoint</vt:lpstr>
      <vt:lpstr>Группы исполнителей мероприятий  по противоэпидемическому обеспечению воинской части</vt:lpstr>
      <vt:lpstr>Презентация PowerPoint</vt:lpstr>
      <vt:lpstr>Существующая 2-х уровневая система госсанэпиднадзора МО РФ (с 2010 г.)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характеризующие организационную систему противоэпидемической защиты личного состава </vt:lpstr>
      <vt:lpstr>Презентация PowerPoint</vt:lpstr>
      <vt:lpstr>Алгоритм организации мероприятий </vt:lpstr>
      <vt:lpstr>Основные функции медицинской службы в системе противоэпидемической защиты войск  (Д О М И К) </vt:lpstr>
      <vt:lpstr>РАСПРЕДЕЛЕНИЕ ГРУПП ИСПОЛНИТЕЛЕЙ  ВОИНСКОЙ ЧАСТИ (КОРАБЛЯ) ПРИ РЕАЛИЗАЦИИ МЕРОПРИЯТИЙ ПО ПРОТИВОЭПИДЕМИЧЕСКОМУ ОБЕСПЕЧЕНИЮ</vt:lpstr>
      <vt:lpstr>Принципы ПЭЗ: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ПРОТИВОЭПИДЕМИЧЕСКОЙ ЗАЩИТЫ ЛИЧНОГО СОСТАВА ВОЙСК В МИРНОЕ ВРЕМЯ. СОДЕРЖАНИЕ САНИТАРНО-ПРОТИВОЭПИДЕМИЧЕСКИХ (ПРОФИЛАКТИЧЕСКИХ) МЕРОПРИЯТИЙ В ВОИНСКИХ ЧАСТЯХ</dc:title>
  <dc:creator>УЧ</dc:creator>
  <cp:lastModifiedBy>arm-61@mail.ru</cp:lastModifiedBy>
  <cp:revision>144</cp:revision>
  <cp:lastPrinted>2018-09-06T11:41:20Z</cp:lastPrinted>
  <dcterms:created xsi:type="dcterms:W3CDTF">2017-09-21T07:07:49Z</dcterms:created>
  <dcterms:modified xsi:type="dcterms:W3CDTF">2021-10-26T10:08:12Z</dcterms:modified>
</cp:coreProperties>
</file>